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Etna Sans Serif" panose="020B0604020202020204" charset="0"/>
      <p:regular r:id="rId15"/>
    </p:embeddedFont>
    <p:embeddedFont>
      <p:font typeface="Glacial Indifference" panose="020B0604020202020204" charset="0"/>
      <p:regular r:id="rId16"/>
    </p:embeddedFont>
    <p:embeddedFont>
      <p:font typeface="Glacial Indifference Bold" panose="020B0604020202020204" charset="0"/>
      <p:regular r:id="rId17"/>
    </p:embeddedFont>
    <p:embeddedFont>
      <p:font typeface="League Spartan" panose="020B0604020202020204" charset="0"/>
      <p:regular r:id="rId18"/>
    </p:embeddedFont>
    <p:embeddedFont>
      <p:font typeface="Lexend Deca" panose="020B0604020202020204" charset="0"/>
      <p:regular r:id="rId19"/>
    </p:embeddedFont>
    <p:embeddedFont>
      <p:font typeface="Montserrat" panose="00000500000000000000" pitchFamily="2" charset="0"/>
      <p:regular r:id="rId20"/>
    </p:embeddedFont>
    <p:embeddedFont>
      <p:font typeface="Montserrat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2354" y="507240"/>
            <a:ext cx="2533927" cy="766513"/>
          </a:xfrm>
          <a:custGeom>
            <a:avLst/>
            <a:gdLst/>
            <a:ahLst/>
            <a:cxnLst/>
            <a:rect l="l" t="t" r="r" b="b"/>
            <a:pathLst>
              <a:path w="2533927" h="766513">
                <a:moveTo>
                  <a:pt x="0" y="0"/>
                </a:moveTo>
                <a:lnTo>
                  <a:pt x="2533927" y="0"/>
                </a:lnTo>
                <a:lnTo>
                  <a:pt x="2533927" y="766513"/>
                </a:lnTo>
                <a:lnTo>
                  <a:pt x="0" y="766513"/>
                </a:lnTo>
                <a:lnTo>
                  <a:pt x="0" y="0"/>
                </a:lnTo>
                <a:close/>
              </a:path>
            </a:pathLst>
          </a:custGeom>
          <a:blipFill>
            <a:blip r:embed="rId2"/>
            <a:stretch>
              <a:fillRect/>
            </a:stretch>
          </a:blipFill>
        </p:spPr>
      </p:sp>
      <p:sp>
        <p:nvSpPr>
          <p:cNvPr id="3" name="Freeform 3"/>
          <p:cNvSpPr/>
          <p:nvPr/>
        </p:nvSpPr>
        <p:spPr>
          <a:xfrm>
            <a:off x="16357632" y="376143"/>
            <a:ext cx="1305921" cy="982706"/>
          </a:xfrm>
          <a:custGeom>
            <a:avLst/>
            <a:gdLst/>
            <a:ahLst/>
            <a:cxnLst/>
            <a:rect l="l" t="t" r="r" b="b"/>
            <a:pathLst>
              <a:path w="1305921" h="982706">
                <a:moveTo>
                  <a:pt x="0" y="0"/>
                </a:moveTo>
                <a:lnTo>
                  <a:pt x="1305921" y="0"/>
                </a:lnTo>
                <a:lnTo>
                  <a:pt x="1305921" y="982706"/>
                </a:lnTo>
                <a:lnTo>
                  <a:pt x="0" y="982706"/>
                </a:lnTo>
                <a:lnTo>
                  <a:pt x="0" y="0"/>
                </a:lnTo>
                <a:close/>
              </a:path>
            </a:pathLst>
          </a:custGeom>
          <a:blipFill>
            <a:blip r:embed="rId3"/>
            <a:stretch>
              <a:fillRect/>
            </a:stretch>
          </a:blipFill>
        </p:spPr>
      </p:sp>
      <p:grpSp>
        <p:nvGrpSpPr>
          <p:cNvPr id="4" name="Group 4"/>
          <p:cNvGrpSpPr/>
          <p:nvPr/>
        </p:nvGrpSpPr>
        <p:grpSpPr>
          <a:xfrm>
            <a:off x="1028700" y="6511027"/>
            <a:ext cx="9453446" cy="234506"/>
            <a:chOff x="0" y="0"/>
            <a:chExt cx="12604594" cy="312674"/>
          </a:xfrm>
        </p:grpSpPr>
        <p:sp>
          <p:nvSpPr>
            <p:cNvPr id="5" name="Freeform 5"/>
            <p:cNvSpPr/>
            <p:nvPr/>
          </p:nvSpPr>
          <p:spPr>
            <a:xfrm>
              <a:off x="0" y="0"/>
              <a:ext cx="9223890" cy="312674"/>
            </a:xfrm>
            <a:custGeom>
              <a:avLst/>
              <a:gdLst/>
              <a:ahLst/>
              <a:cxnLst/>
              <a:rect l="l" t="t" r="r" b="b"/>
              <a:pathLst>
                <a:path w="9223890" h="312674">
                  <a:moveTo>
                    <a:pt x="0" y="0"/>
                  </a:moveTo>
                  <a:lnTo>
                    <a:pt x="9223890" y="0"/>
                  </a:lnTo>
                  <a:lnTo>
                    <a:pt x="9223890" y="312674"/>
                  </a:lnTo>
                  <a:lnTo>
                    <a:pt x="0" y="312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560706" y="0"/>
              <a:ext cx="3043888" cy="312674"/>
            </a:xfrm>
            <a:custGeom>
              <a:avLst/>
              <a:gdLst/>
              <a:ahLst/>
              <a:cxnLst/>
              <a:rect l="l" t="t" r="r" b="b"/>
              <a:pathLst>
                <a:path w="3043888" h="312674">
                  <a:moveTo>
                    <a:pt x="0" y="0"/>
                  </a:moveTo>
                  <a:lnTo>
                    <a:pt x="3043888" y="0"/>
                  </a:lnTo>
                  <a:lnTo>
                    <a:pt x="3043888" y="312674"/>
                  </a:lnTo>
                  <a:lnTo>
                    <a:pt x="0" y="312674"/>
                  </a:lnTo>
                  <a:lnTo>
                    <a:pt x="0" y="0"/>
                  </a:lnTo>
                  <a:close/>
                </a:path>
              </a:pathLst>
            </a:custGeom>
            <a:blipFill>
              <a:blip r:embed="rId6">
                <a:extLst>
                  <a:ext uri="{96DAC541-7B7A-43D3-8B79-37D633B846F1}">
                    <asvg:svgBlip xmlns:asvg="http://schemas.microsoft.com/office/drawing/2016/SVG/main" r:embed="rId7"/>
                  </a:ext>
                </a:extLst>
              </a:blip>
              <a:stretch>
                <a:fillRect r="-203029"/>
              </a:stretch>
            </a:blipFill>
          </p:spPr>
        </p:sp>
      </p:grpSp>
      <p:sp>
        <p:nvSpPr>
          <p:cNvPr id="7" name="Freeform 7"/>
          <p:cNvSpPr/>
          <p:nvPr/>
        </p:nvSpPr>
        <p:spPr>
          <a:xfrm>
            <a:off x="9144000" y="376143"/>
            <a:ext cx="10120875" cy="9387111"/>
          </a:xfrm>
          <a:custGeom>
            <a:avLst/>
            <a:gdLst/>
            <a:ahLst/>
            <a:cxnLst/>
            <a:rect l="l" t="t" r="r" b="b"/>
            <a:pathLst>
              <a:path w="10120875" h="9387111">
                <a:moveTo>
                  <a:pt x="0" y="0"/>
                </a:moveTo>
                <a:lnTo>
                  <a:pt x="10120875" y="0"/>
                </a:lnTo>
                <a:lnTo>
                  <a:pt x="10120875" y="9387112"/>
                </a:lnTo>
                <a:lnTo>
                  <a:pt x="0" y="9387112"/>
                </a:lnTo>
                <a:lnTo>
                  <a:pt x="0" y="0"/>
                </a:lnTo>
                <a:close/>
              </a:path>
            </a:pathLst>
          </a:custGeom>
          <a:blipFill>
            <a:blip r:embed="rId8"/>
            <a:stretch>
              <a:fillRect/>
            </a:stretch>
          </a:blipFill>
        </p:spPr>
      </p:sp>
      <p:sp>
        <p:nvSpPr>
          <p:cNvPr id="8" name="Freeform 8"/>
          <p:cNvSpPr/>
          <p:nvPr/>
        </p:nvSpPr>
        <p:spPr>
          <a:xfrm>
            <a:off x="12091873" y="2287768"/>
            <a:ext cx="5922159" cy="6105319"/>
          </a:xfrm>
          <a:custGeom>
            <a:avLst/>
            <a:gdLst/>
            <a:ahLst/>
            <a:cxnLst/>
            <a:rect l="l" t="t" r="r" b="b"/>
            <a:pathLst>
              <a:path w="5922159" h="6105319">
                <a:moveTo>
                  <a:pt x="0" y="0"/>
                </a:moveTo>
                <a:lnTo>
                  <a:pt x="5922159" y="0"/>
                </a:lnTo>
                <a:lnTo>
                  <a:pt x="5922159" y="6105319"/>
                </a:lnTo>
                <a:lnTo>
                  <a:pt x="0" y="6105319"/>
                </a:lnTo>
                <a:lnTo>
                  <a:pt x="0" y="0"/>
                </a:lnTo>
                <a:close/>
              </a:path>
            </a:pathLst>
          </a:custGeom>
          <a:blipFill>
            <a:blip r:embed="rId9"/>
            <a:stretch>
              <a:fillRect/>
            </a:stretch>
          </a:blipFill>
        </p:spPr>
      </p:sp>
      <p:sp>
        <p:nvSpPr>
          <p:cNvPr id="9" name="TextBox 9"/>
          <p:cNvSpPr txBox="1"/>
          <p:nvPr/>
        </p:nvSpPr>
        <p:spPr>
          <a:xfrm>
            <a:off x="1028700" y="2906626"/>
            <a:ext cx="11288019" cy="2911028"/>
          </a:xfrm>
          <a:prstGeom prst="rect">
            <a:avLst/>
          </a:prstGeom>
        </p:spPr>
        <p:txBody>
          <a:bodyPr lIns="0" tIns="0" rIns="0" bIns="0" rtlCol="0" anchor="t">
            <a:spAutoFit/>
          </a:bodyPr>
          <a:lstStyle/>
          <a:p>
            <a:pPr algn="l">
              <a:lnSpc>
                <a:spcPts val="11698"/>
              </a:lnSpc>
              <a:spcBef>
                <a:spcPct val="0"/>
              </a:spcBef>
            </a:pPr>
            <a:r>
              <a:rPr lang="en-US" sz="8356" b="1">
                <a:solidFill>
                  <a:srgbClr val="000000"/>
                </a:solidFill>
                <a:latin typeface="Glacial Indifference Bold"/>
                <a:ea typeface="Glacial Indifference Bold"/>
                <a:cs typeface="Glacial Indifference Bold"/>
                <a:sym typeface="Glacial Indifference Bold"/>
              </a:rPr>
              <a:t>SYSTÈME DE GESTION DE TÂCHES </a:t>
            </a:r>
          </a:p>
        </p:txBody>
      </p:sp>
      <p:sp>
        <p:nvSpPr>
          <p:cNvPr id="10" name="TextBox 10"/>
          <p:cNvSpPr txBox="1"/>
          <p:nvPr/>
        </p:nvSpPr>
        <p:spPr>
          <a:xfrm>
            <a:off x="1294311" y="7610173"/>
            <a:ext cx="3543939" cy="941068"/>
          </a:xfrm>
          <a:prstGeom prst="rect">
            <a:avLst/>
          </a:prstGeom>
        </p:spPr>
        <p:txBody>
          <a:bodyPr lIns="0" tIns="0" rIns="0" bIns="0" rtlCol="0" anchor="t">
            <a:spAutoFit/>
          </a:bodyPr>
          <a:lstStyle/>
          <a:p>
            <a:pPr algn="l">
              <a:lnSpc>
                <a:spcPts val="3780"/>
              </a:lnSpc>
              <a:spcBef>
                <a:spcPct val="0"/>
              </a:spcBef>
            </a:pPr>
            <a:r>
              <a:rPr lang="en-US" sz="2700" b="1" u="none" strike="noStrike" spc="216">
                <a:solidFill>
                  <a:srgbClr val="000000"/>
                </a:solidFill>
                <a:latin typeface="Glacial Indifference Bold"/>
                <a:ea typeface="Glacial Indifference Bold"/>
                <a:cs typeface="Glacial Indifference Bold"/>
                <a:sym typeface="Glacial Indifference Bold"/>
              </a:rPr>
              <a:t>RÉALISÉ PAR : </a:t>
            </a:r>
          </a:p>
          <a:p>
            <a:pPr marL="582951" lvl="1" indent="-291476" algn="l">
              <a:lnSpc>
                <a:spcPts val="3780"/>
              </a:lnSpc>
              <a:spcBef>
                <a:spcPct val="0"/>
              </a:spcBef>
              <a:buFont typeface="Arial"/>
              <a:buChar char="•"/>
            </a:pPr>
            <a:r>
              <a:rPr lang="en-US" sz="2700" b="1" u="none" strike="noStrike" spc="216">
                <a:solidFill>
                  <a:srgbClr val="0D3A74"/>
                </a:solidFill>
                <a:latin typeface="Glacial Indifference Bold"/>
                <a:ea typeface="Glacial Indifference Bold"/>
                <a:cs typeface="Glacial Indifference Bold"/>
                <a:sym typeface="Glacial Indifference Bold"/>
              </a:rPr>
              <a:t>BOUBA AHMED</a:t>
            </a:r>
          </a:p>
        </p:txBody>
      </p:sp>
      <p:sp>
        <p:nvSpPr>
          <p:cNvPr id="11" name="TextBox 11"/>
          <p:cNvSpPr txBox="1"/>
          <p:nvPr/>
        </p:nvSpPr>
        <p:spPr>
          <a:xfrm>
            <a:off x="12641808" y="9608292"/>
            <a:ext cx="5372224" cy="438785"/>
          </a:xfrm>
          <a:prstGeom prst="rect">
            <a:avLst/>
          </a:prstGeom>
        </p:spPr>
        <p:txBody>
          <a:bodyPr lIns="0" tIns="0" rIns="0" bIns="0" rtlCol="0" anchor="t">
            <a:spAutoFit/>
          </a:bodyPr>
          <a:lstStyle/>
          <a:p>
            <a:pPr marL="0" lvl="0" indent="0" algn="l">
              <a:lnSpc>
                <a:spcPts val="3640"/>
              </a:lnSpc>
              <a:spcBef>
                <a:spcPct val="0"/>
              </a:spcBef>
            </a:pPr>
            <a:r>
              <a:rPr lang="en-US" sz="2600" u="none" strike="noStrike" spc="26">
                <a:solidFill>
                  <a:srgbClr val="1F4152"/>
                </a:solidFill>
                <a:latin typeface="Lexend Deca"/>
                <a:ea typeface="Lexend Deca"/>
                <a:cs typeface="Lexend Deca"/>
                <a:sym typeface="Lexend Deca"/>
              </a:rPr>
              <a:t>Année Universitaire : 2024-2025</a:t>
            </a:r>
          </a:p>
        </p:txBody>
      </p:sp>
      <p:sp>
        <p:nvSpPr>
          <p:cNvPr id="12" name="TextBox 12"/>
          <p:cNvSpPr txBox="1"/>
          <p:nvPr/>
        </p:nvSpPr>
        <p:spPr>
          <a:xfrm>
            <a:off x="1028700" y="5750979"/>
            <a:ext cx="8395924" cy="523875"/>
          </a:xfrm>
          <a:prstGeom prst="rect">
            <a:avLst/>
          </a:prstGeom>
        </p:spPr>
        <p:txBody>
          <a:bodyPr lIns="0" tIns="0" rIns="0" bIns="0" rtlCol="0" anchor="t">
            <a:spAutoFit/>
          </a:bodyPr>
          <a:lstStyle/>
          <a:p>
            <a:pPr algn="l">
              <a:lnSpc>
                <a:spcPts val="4200"/>
              </a:lnSpc>
            </a:pPr>
            <a:r>
              <a:rPr lang="en-US" sz="3000" b="1" spc="30">
                <a:solidFill>
                  <a:srgbClr val="004AAD"/>
                </a:solidFill>
                <a:latin typeface="Glacial Indifference Bold"/>
                <a:ea typeface="Glacial Indifference Bold"/>
                <a:cs typeface="Glacial Indifference Bold"/>
                <a:sym typeface="Glacial Indifference Bold"/>
              </a:rPr>
              <a:t>Master Systèmes Intelligents pour l'Education</a:t>
            </a:r>
          </a:p>
        </p:txBody>
      </p:sp>
      <p:sp>
        <p:nvSpPr>
          <p:cNvPr id="13" name="TextBox 13"/>
          <p:cNvSpPr txBox="1"/>
          <p:nvPr/>
        </p:nvSpPr>
        <p:spPr>
          <a:xfrm>
            <a:off x="7949070" y="7610173"/>
            <a:ext cx="7619102" cy="941068"/>
          </a:xfrm>
          <a:prstGeom prst="rect">
            <a:avLst/>
          </a:prstGeom>
        </p:spPr>
        <p:txBody>
          <a:bodyPr lIns="0" tIns="0" rIns="0" bIns="0" rtlCol="0" anchor="t">
            <a:spAutoFit/>
          </a:bodyPr>
          <a:lstStyle/>
          <a:p>
            <a:pPr algn="l">
              <a:lnSpc>
                <a:spcPts val="3780"/>
              </a:lnSpc>
            </a:pPr>
            <a:r>
              <a:rPr lang="en-US" sz="2700" b="1" spc="216">
                <a:solidFill>
                  <a:srgbClr val="000000"/>
                </a:solidFill>
                <a:latin typeface="Glacial Indifference Bold"/>
                <a:ea typeface="Glacial Indifference Bold"/>
                <a:cs typeface="Glacial Indifference Bold"/>
                <a:sym typeface="Glacial Indifference Bold"/>
              </a:rPr>
              <a:t>ENCADRÉ PAR :</a:t>
            </a:r>
          </a:p>
          <a:p>
            <a:pPr marL="582951" lvl="1" indent="-291476" algn="l">
              <a:lnSpc>
                <a:spcPts val="3780"/>
              </a:lnSpc>
              <a:buFont typeface="Arial"/>
              <a:buChar char="•"/>
            </a:pPr>
            <a:r>
              <a:rPr lang="en-US" sz="2700" b="1" spc="216">
                <a:solidFill>
                  <a:srgbClr val="0D3A74"/>
                </a:solidFill>
                <a:latin typeface="Glacial Indifference Bold"/>
                <a:ea typeface="Glacial Indifference Bold"/>
                <a:cs typeface="Glacial Indifference Bold"/>
                <a:sym typeface="Glacial Indifference Bold"/>
              </a:rPr>
              <a:t>PR : BENABBES KHALID </a:t>
            </a:r>
          </a:p>
        </p:txBody>
      </p:sp>
      <p:sp>
        <p:nvSpPr>
          <p:cNvPr id="14" name="TextBox 14"/>
          <p:cNvSpPr txBox="1"/>
          <p:nvPr/>
        </p:nvSpPr>
        <p:spPr>
          <a:xfrm>
            <a:off x="532354" y="9715630"/>
            <a:ext cx="2024013" cy="440175"/>
          </a:xfrm>
          <a:prstGeom prst="rect">
            <a:avLst/>
          </a:prstGeom>
        </p:spPr>
        <p:txBody>
          <a:bodyPr lIns="0" tIns="0" rIns="0" bIns="0" rtlCol="0" anchor="t">
            <a:spAutoFit/>
          </a:bodyPr>
          <a:lstStyle/>
          <a:p>
            <a:pPr marL="0" lvl="0" indent="0" algn="l">
              <a:lnSpc>
                <a:spcPts val="3640"/>
              </a:lnSpc>
              <a:spcBef>
                <a:spcPct val="0"/>
              </a:spcBef>
            </a:pPr>
            <a:r>
              <a:rPr lang="en-US" sz="2600" u="none" strike="noStrike" spc="26">
                <a:solidFill>
                  <a:srgbClr val="1F4152"/>
                </a:solidFill>
                <a:latin typeface="Lexend Deca"/>
                <a:ea typeface="Lexend Deca"/>
                <a:cs typeface="Lexend Deca"/>
                <a:sym typeface="Lexend Deca"/>
              </a:rPr>
              <a:t>09/01/2025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67BF">
                <a:alpha val="54000"/>
              </a:srgbClr>
            </a:gs>
            <a:gs pos="100000">
              <a:srgbClr val="F7ACFF">
                <a:alpha val="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2291" y="429632"/>
            <a:ext cx="1107689" cy="1493513"/>
          </a:xfrm>
          <a:custGeom>
            <a:avLst/>
            <a:gdLst/>
            <a:ahLst/>
            <a:cxnLst/>
            <a:rect l="l" t="t" r="r" b="b"/>
            <a:pathLst>
              <a:path w="1107689" h="1493513">
                <a:moveTo>
                  <a:pt x="0" y="0"/>
                </a:moveTo>
                <a:lnTo>
                  <a:pt x="1107689" y="0"/>
                </a:lnTo>
                <a:lnTo>
                  <a:pt x="1107689" y="1493513"/>
                </a:lnTo>
                <a:lnTo>
                  <a:pt x="0" y="1493513"/>
                </a:lnTo>
                <a:lnTo>
                  <a:pt x="0" y="0"/>
                </a:lnTo>
                <a:close/>
              </a:path>
            </a:pathLst>
          </a:custGeom>
          <a:blipFill>
            <a:blip r:embed="rId4"/>
            <a:stretch>
              <a:fillRect/>
            </a:stretch>
          </a:blipFill>
        </p:spPr>
      </p:sp>
      <p:sp>
        <p:nvSpPr>
          <p:cNvPr id="4" name="TextBox 4"/>
          <p:cNvSpPr txBox="1"/>
          <p:nvPr/>
        </p:nvSpPr>
        <p:spPr>
          <a:xfrm>
            <a:off x="476079" y="933450"/>
            <a:ext cx="12735402" cy="781049"/>
          </a:xfrm>
          <a:prstGeom prst="rect">
            <a:avLst/>
          </a:prstGeom>
        </p:spPr>
        <p:txBody>
          <a:bodyPr lIns="0" tIns="0" rIns="0" bIns="0" rtlCol="0" anchor="t">
            <a:spAutoFit/>
          </a:bodyPr>
          <a:lstStyle/>
          <a:p>
            <a:pPr marL="0" lvl="0" indent="0" algn="just">
              <a:lnSpc>
                <a:spcPts val="6300"/>
              </a:lnSpc>
              <a:spcBef>
                <a:spcPct val="0"/>
              </a:spcBef>
            </a:pPr>
            <a:r>
              <a:rPr lang="en-US" sz="4500">
                <a:solidFill>
                  <a:srgbClr val="240960"/>
                </a:solidFill>
                <a:latin typeface="League Spartan"/>
                <a:ea typeface="League Spartan"/>
                <a:cs typeface="League Spartan"/>
                <a:sym typeface="League Spartan"/>
              </a:rPr>
              <a:t>7. </a:t>
            </a:r>
            <a:r>
              <a:rPr lang="en-US" sz="4500" b="1" u="none" strike="noStrike">
                <a:solidFill>
                  <a:srgbClr val="240960"/>
                </a:solidFill>
                <a:latin typeface="League Spartan"/>
                <a:ea typeface="League Spartan"/>
                <a:cs typeface="League Spartan"/>
                <a:sym typeface="League Spartan"/>
              </a:rPr>
              <a:t>Résultats et Fonctionnalités Développées</a:t>
            </a:r>
          </a:p>
        </p:txBody>
      </p:sp>
      <p:sp>
        <p:nvSpPr>
          <p:cNvPr id="5" name="TextBox 5"/>
          <p:cNvSpPr txBox="1"/>
          <p:nvPr/>
        </p:nvSpPr>
        <p:spPr>
          <a:xfrm>
            <a:off x="766819" y="4092213"/>
            <a:ext cx="15959879" cy="3674488"/>
          </a:xfrm>
          <a:prstGeom prst="rect">
            <a:avLst/>
          </a:prstGeom>
        </p:spPr>
        <p:txBody>
          <a:bodyPr lIns="0" tIns="0" rIns="0" bIns="0" rtlCol="0" anchor="t">
            <a:spAutoFit/>
          </a:bodyPr>
          <a:lstStyle/>
          <a:p>
            <a:pPr marL="504155" lvl="1" indent="-252078" algn="l">
              <a:lnSpc>
                <a:spcPts val="3269"/>
              </a:lnSpc>
              <a:buFont typeface="Arial"/>
              <a:buChar char="•"/>
            </a:pPr>
            <a:r>
              <a:rPr lang="en-US" sz="2335">
                <a:solidFill>
                  <a:srgbClr val="004AAD"/>
                </a:solidFill>
                <a:latin typeface="Lexend Deca"/>
                <a:ea typeface="Lexend Deca"/>
                <a:cs typeface="Lexend Deca"/>
                <a:sym typeface="Lexend Deca"/>
              </a:rPr>
              <a:t>Gestion des utilisateurs : </a:t>
            </a:r>
            <a:r>
              <a:rPr lang="en-US" sz="2335">
                <a:solidFill>
                  <a:srgbClr val="101010"/>
                </a:solidFill>
                <a:latin typeface="Lexend Deca"/>
                <a:ea typeface="Lexend Deca"/>
                <a:cs typeface="Lexend Deca"/>
                <a:sym typeface="Lexend Deca"/>
              </a:rPr>
              <a:t>Création, modification, suppression et authentifica?tion des utilisateurs avec différents rôles (administrateur, utilisateur standard, etc.).</a:t>
            </a:r>
          </a:p>
          <a:p>
            <a:pPr marL="504155" lvl="1" indent="-252078" algn="l">
              <a:lnSpc>
                <a:spcPts val="3269"/>
              </a:lnSpc>
              <a:buFont typeface="Arial"/>
              <a:buChar char="•"/>
            </a:pPr>
            <a:r>
              <a:rPr lang="en-US" sz="2335">
                <a:solidFill>
                  <a:srgbClr val="00BF63"/>
                </a:solidFill>
                <a:latin typeface="Lexend Deca"/>
                <a:ea typeface="Lexend Deca"/>
                <a:cs typeface="Lexend Deca"/>
                <a:sym typeface="Lexend Deca"/>
              </a:rPr>
              <a:t>Gestion des projets :</a:t>
            </a:r>
            <a:r>
              <a:rPr lang="en-US" sz="2335">
                <a:solidFill>
                  <a:srgbClr val="101010"/>
                </a:solidFill>
                <a:latin typeface="Lexend Deca"/>
                <a:ea typeface="Lexend Deca"/>
                <a:cs typeface="Lexend Deca"/>
                <a:sym typeface="Lexend Deca"/>
              </a:rPr>
              <a:t> Ajout, modification et suivi des projets assignés aux utili?sateurs.</a:t>
            </a:r>
          </a:p>
          <a:p>
            <a:pPr marL="504155" lvl="1" indent="-252078" algn="l">
              <a:lnSpc>
                <a:spcPts val="3269"/>
              </a:lnSpc>
              <a:buFont typeface="Arial"/>
              <a:buChar char="•"/>
            </a:pPr>
            <a:r>
              <a:rPr lang="en-US" sz="2335">
                <a:solidFill>
                  <a:srgbClr val="8D2DF2"/>
                </a:solidFill>
                <a:latin typeface="Lexend Deca"/>
                <a:ea typeface="Lexend Deca"/>
                <a:cs typeface="Lexend Deca"/>
                <a:sym typeface="Lexend Deca"/>
              </a:rPr>
              <a:t>Gestion des tâches :</a:t>
            </a:r>
            <a:r>
              <a:rPr lang="en-US" sz="2335">
                <a:solidFill>
                  <a:srgbClr val="101010"/>
                </a:solidFill>
                <a:latin typeface="Lexend Deca"/>
                <a:ea typeface="Lexend Deca"/>
                <a:cs typeface="Lexend Deca"/>
                <a:sym typeface="Lexend Deca"/>
              </a:rPr>
              <a:t> Création et assignation de tâches aux projets, suivi de leur statut et des dates importantes.</a:t>
            </a:r>
          </a:p>
          <a:p>
            <a:pPr marL="504155" lvl="1" indent="-252078" algn="l">
              <a:lnSpc>
                <a:spcPts val="3269"/>
              </a:lnSpc>
              <a:buFont typeface="Arial"/>
              <a:buChar char="•"/>
            </a:pPr>
            <a:r>
              <a:rPr lang="en-US" sz="2335">
                <a:solidFill>
                  <a:srgbClr val="F03C2E"/>
                </a:solidFill>
                <a:latin typeface="Lexend Deca"/>
                <a:ea typeface="Lexend Deca"/>
                <a:cs typeface="Lexend Deca"/>
                <a:sym typeface="Lexend Deca"/>
              </a:rPr>
              <a:t>Affectations : </a:t>
            </a:r>
            <a:r>
              <a:rPr lang="en-US" sz="2335">
                <a:solidFill>
                  <a:srgbClr val="101010"/>
                </a:solidFill>
                <a:latin typeface="Lexend Deca"/>
                <a:ea typeface="Lexend Deca"/>
                <a:cs typeface="Lexend Deca"/>
                <a:sym typeface="Lexend Deca"/>
              </a:rPr>
              <a:t>Association des utilisateurs à des tâches spécifiques avec un suivi des statuts d’affectation.</a:t>
            </a:r>
          </a:p>
          <a:p>
            <a:pPr marL="504155" lvl="1" indent="-252078" algn="l">
              <a:lnSpc>
                <a:spcPts val="3269"/>
              </a:lnSpc>
              <a:buFont typeface="Arial"/>
              <a:buChar char="•"/>
            </a:pPr>
            <a:r>
              <a:rPr lang="en-US" sz="2335">
                <a:solidFill>
                  <a:srgbClr val="E48E00"/>
                </a:solidFill>
                <a:latin typeface="Lexend Deca"/>
                <a:ea typeface="Lexend Deca"/>
                <a:cs typeface="Lexend Deca"/>
                <a:sym typeface="Lexend Deca"/>
              </a:rPr>
              <a:t>Dashboard interactif : </a:t>
            </a:r>
            <a:r>
              <a:rPr lang="en-US" sz="2335">
                <a:solidFill>
                  <a:srgbClr val="101010"/>
                </a:solidFill>
                <a:latin typeface="Lexend Deca"/>
                <a:ea typeface="Lexend Deca"/>
                <a:cs typeface="Lexend Deca"/>
                <a:sym typeface="Lexend Deca"/>
              </a:rPr>
              <a:t>Visualisation des projets, tâches et affectations via une interface utilisateur intuitive.</a:t>
            </a:r>
          </a:p>
          <a:p>
            <a:pPr marL="504155" lvl="1" indent="-252078" algn="l">
              <a:lnSpc>
                <a:spcPts val="3269"/>
              </a:lnSpc>
              <a:buFont typeface="Arial"/>
              <a:buChar char="•"/>
            </a:pPr>
            <a:r>
              <a:rPr lang="en-US" sz="2335">
                <a:solidFill>
                  <a:srgbClr val="00618A"/>
                </a:solidFill>
                <a:latin typeface="Lexend Deca"/>
                <a:ea typeface="Lexend Deca"/>
                <a:cs typeface="Lexend Deca"/>
                <a:sym typeface="Lexend Deca"/>
              </a:rPr>
              <a:t>Tests et Validation : </a:t>
            </a:r>
            <a:r>
              <a:rPr lang="en-US" sz="2335">
                <a:solidFill>
                  <a:srgbClr val="101010"/>
                </a:solidFill>
                <a:latin typeface="Lexend Deca"/>
                <a:ea typeface="Lexend Deca"/>
                <a:cs typeface="Lexend Deca"/>
                <a:sym typeface="Lexend Deca"/>
              </a:rPr>
              <a:t>Exécution de tests unitaires et fonctionnels pour vérifier la conformité des fonctionnalités développées avec les exigences initiales.</a:t>
            </a:r>
          </a:p>
        </p:txBody>
      </p:sp>
      <p:sp>
        <p:nvSpPr>
          <p:cNvPr id="6" name="TextBox 6"/>
          <p:cNvSpPr txBox="1"/>
          <p:nvPr/>
        </p:nvSpPr>
        <p:spPr>
          <a:xfrm>
            <a:off x="766819" y="2472674"/>
            <a:ext cx="15959879" cy="1217038"/>
          </a:xfrm>
          <a:prstGeom prst="rect">
            <a:avLst/>
          </a:prstGeom>
        </p:spPr>
        <p:txBody>
          <a:bodyPr lIns="0" tIns="0" rIns="0" bIns="0" rtlCol="0" anchor="t">
            <a:spAutoFit/>
          </a:bodyPr>
          <a:lstStyle/>
          <a:p>
            <a:pPr marL="0" lvl="0" indent="0" algn="l">
              <a:lnSpc>
                <a:spcPts val="3269"/>
              </a:lnSpc>
              <a:spcBef>
                <a:spcPct val="0"/>
              </a:spcBef>
            </a:pPr>
            <a:r>
              <a:rPr lang="en-US" sz="2335">
                <a:solidFill>
                  <a:srgbClr val="101010"/>
                </a:solidFill>
                <a:latin typeface="Lexend Deca"/>
                <a:ea typeface="Lexend Deca"/>
                <a:cs typeface="Lexend Deca"/>
                <a:sym typeface="Lexend Deca"/>
              </a:rPr>
              <a:t>     </a:t>
            </a:r>
            <a:r>
              <a:rPr lang="en-US" sz="2335" u="none" strike="noStrike">
                <a:solidFill>
                  <a:srgbClr val="101010"/>
                </a:solidFill>
                <a:latin typeface="Lexend Deca"/>
                <a:ea typeface="Lexend Deca"/>
                <a:cs typeface="Lexend Deca"/>
                <a:sym typeface="Lexend Deca"/>
              </a:rPr>
              <a:t>Le projet a abouti à une application web fonctionnelle et stable, offrant de nombreuses fonctionnalités pour faciliter la gestion des utilisateurs, des projets et des tâches. Dans le cadre de ce projet, j’ai développées les fonctionnalités suivantes : </a:t>
            </a:r>
          </a:p>
        </p:txBody>
      </p:sp>
      <p:sp>
        <p:nvSpPr>
          <p:cNvPr id="7" name="TextBox 7"/>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8" name="TextBox 8"/>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10</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67BF">
                <a:alpha val="100000"/>
              </a:srgbClr>
            </a:gs>
            <a:gs pos="100000">
              <a:srgbClr val="F7AC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30171" y="3746103"/>
            <a:ext cx="14827658" cy="2794793"/>
            <a:chOff x="0" y="0"/>
            <a:chExt cx="4674202" cy="881018"/>
          </a:xfrm>
        </p:grpSpPr>
        <p:sp>
          <p:nvSpPr>
            <p:cNvPr id="3" name="Freeform 3"/>
            <p:cNvSpPr/>
            <p:nvPr/>
          </p:nvSpPr>
          <p:spPr>
            <a:xfrm>
              <a:off x="0" y="0"/>
              <a:ext cx="4674202" cy="881018"/>
            </a:xfrm>
            <a:custGeom>
              <a:avLst/>
              <a:gdLst/>
              <a:ahLst/>
              <a:cxnLst/>
              <a:rect l="l" t="t" r="r" b="b"/>
              <a:pathLst>
                <a:path w="4674202" h="881018">
                  <a:moveTo>
                    <a:pt x="0" y="0"/>
                  </a:moveTo>
                  <a:lnTo>
                    <a:pt x="4674202" y="0"/>
                  </a:lnTo>
                  <a:lnTo>
                    <a:pt x="4674202" y="881018"/>
                  </a:lnTo>
                  <a:lnTo>
                    <a:pt x="0" y="881018"/>
                  </a:lnTo>
                  <a:close/>
                </a:path>
              </a:pathLst>
            </a:custGeom>
            <a:solidFill>
              <a:srgbClr val="000000">
                <a:alpha val="0"/>
              </a:srgbClr>
            </a:solidFill>
            <a:ln w="104775" cap="sq">
              <a:solidFill>
                <a:srgbClr val="FFFFFF"/>
              </a:solidFill>
              <a:prstDash val="solid"/>
              <a:miter/>
            </a:ln>
          </p:spPr>
        </p:sp>
        <p:sp>
          <p:nvSpPr>
            <p:cNvPr id="4" name="TextBox 4"/>
            <p:cNvSpPr txBox="1"/>
            <p:nvPr/>
          </p:nvSpPr>
          <p:spPr>
            <a:xfrm>
              <a:off x="0" y="-47625"/>
              <a:ext cx="4674202" cy="928643"/>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2018288" y="4097255"/>
            <a:ext cx="14251425" cy="2105025"/>
          </a:xfrm>
          <a:prstGeom prst="rect">
            <a:avLst/>
          </a:prstGeom>
        </p:spPr>
        <p:txBody>
          <a:bodyPr lIns="0" tIns="0" rIns="0" bIns="0" rtlCol="0" anchor="t">
            <a:spAutoFit/>
          </a:bodyPr>
          <a:lstStyle/>
          <a:p>
            <a:pPr marL="0" lvl="0" indent="0" algn="ctr">
              <a:lnSpc>
                <a:spcPts val="16620"/>
              </a:lnSpc>
              <a:spcBef>
                <a:spcPct val="0"/>
              </a:spcBef>
            </a:pPr>
            <a:r>
              <a:rPr lang="en-US" sz="13850" b="1">
                <a:solidFill>
                  <a:srgbClr val="EDE5FF"/>
                </a:solidFill>
                <a:latin typeface="Montserrat Bold"/>
                <a:ea typeface="Montserrat Bold"/>
                <a:cs typeface="Montserrat Bold"/>
                <a:sym typeface="Montserrat Bold"/>
              </a:rPr>
              <a:t>Démonstration</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55259" y="1028700"/>
            <a:ext cx="11410191" cy="8229600"/>
          </a:xfrm>
          <a:custGeom>
            <a:avLst/>
            <a:gdLst/>
            <a:ahLst/>
            <a:cxnLst/>
            <a:rect l="l" t="t" r="r" b="b"/>
            <a:pathLst>
              <a:path w="11410191" h="8229600">
                <a:moveTo>
                  <a:pt x="0" y="0"/>
                </a:moveTo>
                <a:lnTo>
                  <a:pt x="11410191" y="0"/>
                </a:lnTo>
                <a:lnTo>
                  <a:pt x="11410191" y="8229600"/>
                </a:lnTo>
                <a:lnTo>
                  <a:pt x="0" y="8229600"/>
                </a:lnTo>
                <a:lnTo>
                  <a:pt x="0" y="0"/>
                </a:lnTo>
                <a:close/>
              </a:path>
            </a:pathLst>
          </a:custGeom>
          <a:blipFill>
            <a:blip r:embed="rId2"/>
            <a:stretch>
              <a:fillRect/>
            </a:stretch>
          </a:blipFill>
        </p:spPr>
      </p:sp>
      <p:sp>
        <p:nvSpPr>
          <p:cNvPr id="3" name="Freeform 3"/>
          <p:cNvSpPr/>
          <p:nvPr/>
        </p:nvSpPr>
        <p:spPr>
          <a:xfrm>
            <a:off x="14024989" y="6939009"/>
            <a:ext cx="4085867" cy="3590456"/>
          </a:xfrm>
          <a:custGeom>
            <a:avLst/>
            <a:gdLst/>
            <a:ahLst/>
            <a:cxnLst/>
            <a:rect l="l" t="t" r="r" b="b"/>
            <a:pathLst>
              <a:path w="4085867" h="3590456">
                <a:moveTo>
                  <a:pt x="0" y="0"/>
                </a:moveTo>
                <a:lnTo>
                  <a:pt x="4085867" y="0"/>
                </a:lnTo>
                <a:lnTo>
                  <a:pt x="4085867" y="3590456"/>
                </a:lnTo>
                <a:lnTo>
                  <a:pt x="0" y="3590456"/>
                </a:lnTo>
                <a:lnTo>
                  <a:pt x="0" y="0"/>
                </a:lnTo>
                <a:close/>
              </a:path>
            </a:pathLst>
          </a:custGeom>
          <a:blipFill>
            <a:blip r:embed="rId3"/>
            <a:stretch>
              <a:fillRect/>
            </a:stretch>
          </a:blipFill>
        </p:spPr>
      </p:sp>
      <p:sp>
        <p:nvSpPr>
          <p:cNvPr id="4" name="TextBox 4"/>
          <p:cNvSpPr txBox="1"/>
          <p:nvPr/>
        </p:nvSpPr>
        <p:spPr>
          <a:xfrm>
            <a:off x="3422550" y="1563534"/>
            <a:ext cx="11442900" cy="1104900"/>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D322FF"/>
                </a:solidFill>
                <a:latin typeface="Etna Sans Serif"/>
                <a:ea typeface="Etna Sans Serif"/>
                <a:cs typeface="Etna Sans Serif"/>
                <a:sym typeface="Etna Sans Serif"/>
              </a:rPr>
              <a:t>Conclusion</a:t>
            </a:r>
          </a:p>
        </p:txBody>
      </p:sp>
      <p:sp>
        <p:nvSpPr>
          <p:cNvPr id="5" name="TextBox 5"/>
          <p:cNvSpPr txBox="1"/>
          <p:nvPr/>
        </p:nvSpPr>
        <p:spPr>
          <a:xfrm>
            <a:off x="1028700" y="3882659"/>
            <a:ext cx="16263552" cy="3133725"/>
          </a:xfrm>
          <a:prstGeom prst="rect">
            <a:avLst/>
          </a:prstGeom>
        </p:spPr>
        <p:txBody>
          <a:bodyPr lIns="0" tIns="0" rIns="0" bIns="0" rtlCol="0" anchor="t">
            <a:spAutoFit/>
          </a:bodyPr>
          <a:lstStyle/>
          <a:p>
            <a:pPr algn="just">
              <a:lnSpc>
                <a:spcPts val="3599"/>
              </a:lnSpc>
              <a:spcBef>
                <a:spcPct val="0"/>
              </a:spcBef>
            </a:pPr>
            <a:r>
              <a:rPr lang="en-US" sz="2999">
                <a:solidFill>
                  <a:srgbClr val="FFFFFF"/>
                </a:solidFill>
                <a:latin typeface="Lexend Deca"/>
                <a:ea typeface="Lexend Deca"/>
                <a:cs typeface="Lexend Deca"/>
                <a:sym typeface="Lexend Deca"/>
              </a:rPr>
              <a:t>Le projet a permis de développer une application web robuste et fonctionnelle pour la gestion des utilisateurs, des projets et des tâches. En utilisant des technologies modernes telles que Laravel, Inertia.js, React.js, et MySQL, l'application offre une expérience utilisateur fluide, réactive et bien structurée. Les fonctionnalités développées, allant de l'authentification des utilisateurs à la gestion détaillée des projets et des tâches, répondent aux besoins initiaux et facilitent la collaboration au sein des équipes.</a:t>
            </a:r>
          </a:p>
        </p:txBody>
      </p:sp>
      <p:sp>
        <p:nvSpPr>
          <p:cNvPr id="6" name="Freeform 6"/>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4514502" y="2465938"/>
            <a:ext cx="2999351" cy="29993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857864" y="3632016"/>
            <a:ext cx="7239086" cy="1543734"/>
          </a:xfrm>
          <a:prstGeom prst="rect">
            <a:avLst/>
          </a:prstGeom>
        </p:spPr>
        <p:txBody>
          <a:bodyPr lIns="0" tIns="0" rIns="0" bIns="0" rtlCol="0" anchor="t">
            <a:spAutoFit/>
          </a:bodyPr>
          <a:lstStyle/>
          <a:p>
            <a:pPr algn="ctr">
              <a:lnSpc>
                <a:spcPts val="10828"/>
              </a:lnSpc>
            </a:pPr>
            <a:r>
              <a:rPr lang="en-US" sz="13535" b="1">
                <a:solidFill>
                  <a:srgbClr val="240960"/>
                </a:solidFill>
                <a:latin typeface="Montserrat Bold"/>
                <a:ea typeface="Montserrat Bold"/>
                <a:cs typeface="Montserrat Bold"/>
                <a:sym typeface="Montserrat Bold"/>
              </a:rPr>
              <a:t>Je vous.</a:t>
            </a:r>
          </a:p>
        </p:txBody>
      </p:sp>
      <p:sp>
        <p:nvSpPr>
          <p:cNvPr id="6" name="TextBox 6"/>
          <p:cNvSpPr txBox="1"/>
          <p:nvPr/>
        </p:nvSpPr>
        <p:spPr>
          <a:xfrm>
            <a:off x="6014177" y="4962362"/>
            <a:ext cx="6854446" cy="1210894"/>
          </a:xfrm>
          <a:prstGeom prst="rect">
            <a:avLst/>
          </a:prstGeom>
        </p:spPr>
        <p:txBody>
          <a:bodyPr lIns="0" tIns="0" rIns="0" bIns="0" rtlCol="0" anchor="t">
            <a:spAutoFit/>
          </a:bodyPr>
          <a:lstStyle/>
          <a:p>
            <a:pPr algn="ctr">
              <a:lnSpc>
                <a:spcPts val="8475"/>
              </a:lnSpc>
            </a:pPr>
            <a:r>
              <a:rPr lang="en-US" sz="10594">
                <a:solidFill>
                  <a:srgbClr val="240960"/>
                </a:solidFill>
                <a:latin typeface="Montserrat"/>
                <a:ea typeface="Montserrat"/>
                <a:cs typeface="Montserrat"/>
                <a:sym typeface="Montserrat"/>
              </a:rPr>
              <a:t>remercie.</a:t>
            </a:r>
          </a:p>
        </p:txBody>
      </p:sp>
      <p:grpSp>
        <p:nvGrpSpPr>
          <p:cNvPr id="7" name="Group 7"/>
          <p:cNvGrpSpPr/>
          <p:nvPr/>
        </p:nvGrpSpPr>
        <p:grpSpPr>
          <a:xfrm rot="-7357214">
            <a:off x="10315650" y="3767692"/>
            <a:ext cx="1931597" cy="19315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flipH="1">
            <a:off x="1028700" y="9444450"/>
            <a:ext cx="415258" cy="415258"/>
          </a:xfrm>
          <a:custGeom>
            <a:avLst/>
            <a:gdLst/>
            <a:ahLst/>
            <a:cxnLst/>
            <a:rect l="l" t="t" r="r" b="b"/>
            <a:pathLst>
              <a:path w="415258" h="415258">
                <a:moveTo>
                  <a:pt x="415258" y="0"/>
                </a:moveTo>
                <a:lnTo>
                  <a:pt x="0" y="0"/>
                </a:lnTo>
                <a:lnTo>
                  <a:pt x="0" y="415258"/>
                </a:lnTo>
                <a:lnTo>
                  <a:pt x="415258" y="415258"/>
                </a:lnTo>
                <a:lnTo>
                  <a:pt x="41525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022057" y="7201375"/>
            <a:ext cx="2870194" cy="2870194"/>
          </a:xfrm>
          <a:custGeom>
            <a:avLst/>
            <a:gdLst/>
            <a:ahLst/>
            <a:cxnLst/>
            <a:rect l="l" t="t" r="r" b="b"/>
            <a:pathLst>
              <a:path w="2870194" h="2870194">
                <a:moveTo>
                  <a:pt x="0" y="0"/>
                </a:moveTo>
                <a:lnTo>
                  <a:pt x="2870194" y="0"/>
                </a:lnTo>
                <a:lnTo>
                  <a:pt x="2870194" y="2870193"/>
                </a:lnTo>
                <a:lnTo>
                  <a:pt x="0" y="2870193"/>
                </a:lnTo>
                <a:lnTo>
                  <a:pt x="0" y="0"/>
                </a:lnTo>
                <a:close/>
              </a:path>
            </a:pathLst>
          </a:custGeom>
          <a:blipFill>
            <a:blip r:embed="rId4"/>
            <a:stretch>
              <a:fillRect/>
            </a:stretch>
          </a:blipFill>
        </p:spPr>
      </p:sp>
      <p:sp>
        <p:nvSpPr>
          <p:cNvPr id="12" name="TextBox 12"/>
          <p:cNvSpPr txBox="1"/>
          <p:nvPr/>
        </p:nvSpPr>
        <p:spPr>
          <a:xfrm>
            <a:off x="15938858" y="790347"/>
            <a:ext cx="1670912" cy="286979"/>
          </a:xfrm>
          <a:prstGeom prst="rect">
            <a:avLst/>
          </a:prstGeom>
        </p:spPr>
        <p:txBody>
          <a:bodyPr lIns="0" tIns="0" rIns="0" bIns="0" rtlCol="0" anchor="t">
            <a:spAutoFit/>
          </a:bodyPr>
          <a:lstStyle/>
          <a:p>
            <a:pPr algn="l">
              <a:lnSpc>
                <a:spcPts val="2227"/>
              </a:lnSpc>
            </a:pPr>
            <a:r>
              <a:rPr lang="en-US" sz="2183" b="1">
                <a:solidFill>
                  <a:srgbClr val="240960"/>
                </a:solidFill>
                <a:latin typeface="Montserrat Bold"/>
                <a:ea typeface="Montserrat Bold"/>
                <a:cs typeface="Montserrat Bold"/>
                <a:sym typeface="Montserrat Bold"/>
              </a:rPr>
              <a:t>09/01/2025</a:t>
            </a:r>
          </a:p>
        </p:txBody>
      </p:sp>
      <p:sp>
        <p:nvSpPr>
          <p:cNvPr id="13" name="TextBox 13"/>
          <p:cNvSpPr txBox="1"/>
          <p:nvPr/>
        </p:nvSpPr>
        <p:spPr>
          <a:xfrm>
            <a:off x="8239125" y="9555045"/>
            <a:ext cx="1809750" cy="232167"/>
          </a:xfrm>
          <a:prstGeom prst="rect">
            <a:avLst/>
          </a:prstGeom>
        </p:spPr>
        <p:txBody>
          <a:bodyPr lIns="0" tIns="0" rIns="0" bIns="0" rtlCol="0" anchor="t">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BOUBA AHMED</a:t>
            </a:r>
          </a:p>
        </p:txBody>
      </p:sp>
      <p:sp>
        <p:nvSpPr>
          <p:cNvPr id="14" name="TextBox 14"/>
          <p:cNvSpPr txBox="1"/>
          <p:nvPr/>
        </p:nvSpPr>
        <p:spPr>
          <a:xfrm>
            <a:off x="15153181" y="6969208"/>
            <a:ext cx="2607945" cy="232167"/>
          </a:xfrm>
          <a:prstGeom prst="rect">
            <a:avLst/>
          </a:prstGeom>
        </p:spPr>
        <p:txBody>
          <a:bodyPr lIns="0" tIns="0" rIns="0" bIns="0" rtlCol="0" anchor="t">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Task-y est sur git-hub</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3805" r="26239"/>
          <a:stretch>
            <a:fillRect/>
          </a:stretch>
        </p:blipFill>
        <p:spPr>
          <a:xfrm>
            <a:off x="0" y="0"/>
            <a:ext cx="7210861" cy="10287000"/>
          </a:xfrm>
          <a:prstGeom prst="rect">
            <a:avLst/>
          </a:prstGeom>
        </p:spPr>
      </p:pic>
      <p:sp>
        <p:nvSpPr>
          <p:cNvPr id="3" name="TextBox 3"/>
          <p:cNvSpPr txBox="1"/>
          <p:nvPr/>
        </p:nvSpPr>
        <p:spPr>
          <a:xfrm>
            <a:off x="8343637" y="2235052"/>
            <a:ext cx="9944363" cy="7293717"/>
          </a:xfrm>
          <a:prstGeom prst="rect">
            <a:avLst/>
          </a:prstGeom>
        </p:spPr>
        <p:txBody>
          <a:bodyPr lIns="0" tIns="0" rIns="0" bIns="0" rtlCol="0" anchor="t">
            <a:spAutoFit/>
          </a:bodyPr>
          <a:lstStyle/>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Résumé Exécutif</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Contexte et Objectifs Spécifiques</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Technologies Utilisées</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Description du Projet</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Processus de Développement</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Tests et Validation</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Résultats et Fonctionnalités Développées</a:t>
            </a:r>
          </a:p>
          <a:p>
            <a:pPr marL="725411" lvl="1" indent="-362706" algn="l">
              <a:lnSpc>
                <a:spcPts val="6451"/>
              </a:lnSpc>
              <a:buAutoNum type="arabicPeriod"/>
            </a:pPr>
            <a:r>
              <a:rPr lang="en-US" sz="3359">
                <a:solidFill>
                  <a:srgbClr val="8D2DF2"/>
                </a:solidFill>
                <a:latin typeface="Lexend Deca"/>
                <a:ea typeface="Lexend Deca"/>
                <a:cs typeface="Lexend Deca"/>
                <a:sym typeface="Lexend Deca"/>
              </a:rPr>
              <a:t>  Démonstration du projet</a:t>
            </a:r>
          </a:p>
          <a:p>
            <a:pPr marL="725411" lvl="1" indent="-362706" algn="l">
              <a:lnSpc>
                <a:spcPts val="6451"/>
              </a:lnSpc>
              <a:buAutoNum type="arabicPeriod"/>
            </a:pPr>
            <a:r>
              <a:rPr lang="en-US" sz="3359">
                <a:solidFill>
                  <a:srgbClr val="000000"/>
                </a:solidFill>
                <a:latin typeface="Lexend Deca"/>
                <a:ea typeface="Lexend Deca"/>
                <a:cs typeface="Lexend Deca"/>
                <a:sym typeface="Lexend Deca"/>
              </a:rPr>
              <a:t>  Conclusion</a:t>
            </a:r>
          </a:p>
        </p:txBody>
      </p:sp>
      <p:sp>
        <p:nvSpPr>
          <p:cNvPr id="4" name="TextBox 4"/>
          <p:cNvSpPr txBox="1"/>
          <p:nvPr/>
        </p:nvSpPr>
        <p:spPr>
          <a:xfrm>
            <a:off x="8077306" y="1412874"/>
            <a:ext cx="9181994" cy="862457"/>
          </a:xfrm>
          <a:prstGeom prst="rect">
            <a:avLst/>
          </a:prstGeom>
        </p:spPr>
        <p:txBody>
          <a:bodyPr lIns="0" tIns="0" rIns="0" bIns="0" rtlCol="0" anchor="t">
            <a:spAutoFit/>
          </a:bodyPr>
          <a:lstStyle/>
          <a:p>
            <a:pPr algn="l">
              <a:lnSpc>
                <a:spcPts val="6498"/>
              </a:lnSpc>
            </a:pPr>
            <a:r>
              <a:rPr lang="en-US" sz="6699">
                <a:solidFill>
                  <a:srgbClr val="004AAD"/>
                </a:solidFill>
                <a:latin typeface="League Spartan"/>
                <a:ea typeface="League Spartan"/>
                <a:cs typeface="League Spartan"/>
                <a:sym typeface="League Spartan"/>
              </a:rPr>
              <a:t>Plan</a:t>
            </a: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7ACFF">
                <a:alpha val="0"/>
              </a:srgbClr>
            </a:gs>
            <a:gs pos="100000">
              <a:srgbClr val="3C67BF">
                <a:alpha val="555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994661" y="1456894"/>
            <a:ext cx="6573048" cy="7451590"/>
            <a:chOff x="0" y="0"/>
            <a:chExt cx="1018337" cy="1154446"/>
          </a:xfrm>
        </p:grpSpPr>
        <p:sp>
          <p:nvSpPr>
            <p:cNvPr id="3" name="Freeform 3"/>
            <p:cNvSpPr/>
            <p:nvPr/>
          </p:nvSpPr>
          <p:spPr>
            <a:xfrm>
              <a:off x="0" y="0"/>
              <a:ext cx="1018337" cy="1154446"/>
            </a:xfrm>
            <a:custGeom>
              <a:avLst/>
              <a:gdLst/>
              <a:ahLst/>
              <a:cxnLst/>
              <a:rect l="l" t="t" r="r" b="b"/>
              <a:pathLst>
                <a:path w="1018337" h="1154446">
                  <a:moveTo>
                    <a:pt x="0" y="0"/>
                  </a:moveTo>
                  <a:lnTo>
                    <a:pt x="1018337" y="0"/>
                  </a:lnTo>
                  <a:lnTo>
                    <a:pt x="1018337" y="1154446"/>
                  </a:lnTo>
                  <a:lnTo>
                    <a:pt x="0" y="1154446"/>
                  </a:lnTo>
                  <a:close/>
                </a:path>
              </a:pathLst>
            </a:custGeom>
            <a:blipFill>
              <a:blip r:embed="rId2"/>
              <a:stretch>
                <a:fillRect t="-16198" b="-16198"/>
              </a:stretch>
            </a:blipFill>
          </p:spPr>
        </p:sp>
      </p:grpSp>
      <p:grpSp>
        <p:nvGrpSpPr>
          <p:cNvPr id="4" name="Group 4"/>
          <p:cNvGrpSpPr/>
          <p:nvPr/>
        </p:nvGrpSpPr>
        <p:grpSpPr>
          <a:xfrm>
            <a:off x="15758233" y="2306583"/>
            <a:ext cx="1892038" cy="18920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7830949"/>
            <a:ext cx="2155070" cy="21550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00540" y="968545"/>
            <a:ext cx="1256320" cy="12563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939549" y="2212922"/>
            <a:ext cx="1256320" cy="125632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2993300"/>
            <a:ext cx="5886282" cy="775780"/>
          </a:xfrm>
          <a:prstGeom prst="rect">
            <a:avLst/>
          </a:prstGeom>
        </p:spPr>
        <p:txBody>
          <a:bodyPr lIns="0" tIns="0" rIns="0" bIns="0" rtlCol="0" anchor="t">
            <a:spAutoFit/>
          </a:bodyPr>
          <a:lstStyle/>
          <a:p>
            <a:pPr algn="l">
              <a:lnSpc>
                <a:spcPts val="5467"/>
              </a:lnSpc>
            </a:pPr>
            <a:r>
              <a:rPr lang="en-US" sz="6833">
                <a:solidFill>
                  <a:srgbClr val="240960"/>
                </a:solidFill>
                <a:latin typeface="League Spartan"/>
                <a:ea typeface="League Spartan"/>
                <a:cs typeface="League Spartan"/>
                <a:sym typeface="League Spartan"/>
              </a:rPr>
              <a:t>1. Résumé</a:t>
            </a:r>
          </a:p>
        </p:txBody>
      </p:sp>
      <p:sp>
        <p:nvSpPr>
          <p:cNvPr id="17" name="TextBox 17"/>
          <p:cNvSpPr txBox="1"/>
          <p:nvPr/>
        </p:nvSpPr>
        <p:spPr>
          <a:xfrm>
            <a:off x="1833092" y="3726417"/>
            <a:ext cx="7310908" cy="775780"/>
          </a:xfrm>
          <a:prstGeom prst="rect">
            <a:avLst/>
          </a:prstGeom>
        </p:spPr>
        <p:txBody>
          <a:bodyPr lIns="0" tIns="0" rIns="0" bIns="0" rtlCol="0" anchor="t">
            <a:spAutoFit/>
          </a:bodyPr>
          <a:lstStyle/>
          <a:p>
            <a:pPr algn="l">
              <a:lnSpc>
                <a:spcPts val="5467"/>
              </a:lnSpc>
            </a:pPr>
            <a:r>
              <a:rPr lang="en-US" sz="6833">
                <a:solidFill>
                  <a:srgbClr val="240960"/>
                </a:solidFill>
                <a:latin typeface="Glacial Indifference"/>
                <a:ea typeface="Glacial Indifference"/>
                <a:cs typeface="Glacial Indifference"/>
                <a:sym typeface="Glacial Indifference"/>
              </a:rPr>
              <a:t> Exécutif</a:t>
            </a:r>
          </a:p>
        </p:txBody>
      </p:sp>
      <p:sp>
        <p:nvSpPr>
          <p:cNvPr id="18" name="TextBox 18"/>
          <p:cNvSpPr txBox="1"/>
          <p:nvPr/>
        </p:nvSpPr>
        <p:spPr>
          <a:xfrm>
            <a:off x="400540" y="4818956"/>
            <a:ext cx="10428306" cy="2895922"/>
          </a:xfrm>
          <a:prstGeom prst="rect">
            <a:avLst/>
          </a:prstGeom>
        </p:spPr>
        <p:txBody>
          <a:bodyPr lIns="0" tIns="0" rIns="0" bIns="0" rtlCol="0" anchor="t">
            <a:spAutoFit/>
          </a:bodyPr>
          <a:lstStyle/>
          <a:p>
            <a:pPr algn="l">
              <a:lnSpc>
                <a:spcPts val="2898"/>
              </a:lnSpc>
            </a:pPr>
            <a:r>
              <a:rPr lang="en-US" sz="2542">
                <a:solidFill>
                  <a:srgbClr val="000000"/>
                </a:solidFill>
                <a:latin typeface="Lexend Deca"/>
                <a:ea typeface="Lexend Deca"/>
                <a:cs typeface="Lexend Deca"/>
                <a:sym typeface="Lexend Deca"/>
              </a:rPr>
              <a:t>   Le projet de gestion des tâches est conçu pour améliorer la collaboration et l'efficacité des équipes en centralisant la gestion des projets et des tâches. Grâce à une interface utilisateur moderne et intuitive, le système permet aux utilisateurs de créer, assigner et suivre les tâches tout au long de leur cycle de vie. En utilisant des technologies telles que Laravel pour le backend, React.js pour le frontend, et MySQL pour la base de données, le projet offre une solution robuste et scalable. </a:t>
            </a:r>
          </a:p>
        </p:txBody>
      </p:sp>
      <p:sp>
        <p:nvSpPr>
          <p:cNvPr id="19" name="TextBox 19"/>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0" name="TextBox 20"/>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03</a:t>
            </a:r>
          </a:p>
        </p:txBody>
      </p:sp>
      <p:sp>
        <p:nvSpPr>
          <p:cNvPr id="21" name="Freeform 21"/>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1163233" y="-2246076"/>
            <a:ext cx="5214383" cy="521438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877247" y="2361131"/>
            <a:ext cx="6136420" cy="6136420"/>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B45B5">
                    <a:alpha val="100000"/>
                  </a:srgbClr>
                </a:gs>
                <a:gs pos="100000">
                  <a:srgbClr val="8875D7">
                    <a:alpha val="100000"/>
                  </a:srgbClr>
                </a:gs>
              </a:gsLst>
              <a:lin ang="0"/>
            </a:gra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712" r="-24712"/>
              </a:stretch>
            </a:blipFill>
          </p:spPr>
        </p:sp>
      </p:grpSp>
      <p:sp>
        <p:nvSpPr>
          <p:cNvPr id="9" name="TextBox 9"/>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10" name="TextBox 10"/>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04</a:t>
            </a:r>
          </a:p>
        </p:txBody>
      </p:sp>
      <p:grpSp>
        <p:nvGrpSpPr>
          <p:cNvPr id="11" name="Group 11"/>
          <p:cNvGrpSpPr>
            <a:grpSpLocks noChangeAspect="1"/>
          </p:cNvGrpSpPr>
          <p:nvPr/>
        </p:nvGrpSpPr>
        <p:grpSpPr>
          <a:xfrm>
            <a:off x="605029" y="5411125"/>
            <a:ext cx="3536851" cy="3536851"/>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C67BF">
                    <a:alpha val="100000"/>
                  </a:srgbClr>
                </a:gs>
                <a:gs pos="100000">
                  <a:srgbClr val="F7ACFF">
                    <a:alpha val="100000"/>
                  </a:srgbClr>
                </a:gs>
              </a:gsLst>
              <a:lin ang="0"/>
            </a:gra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201" r="-38201"/>
              </a:stretch>
            </a:blipFill>
          </p:spPr>
        </p:sp>
      </p:grpSp>
      <p:sp>
        <p:nvSpPr>
          <p:cNvPr id="15" name="Freeform 15"/>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309348" y="441614"/>
            <a:ext cx="9669304" cy="781049"/>
          </a:xfrm>
          <a:prstGeom prst="rect">
            <a:avLst/>
          </a:prstGeom>
        </p:spPr>
        <p:txBody>
          <a:bodyPr lIns="0" tIns="0" rIns="0" bIns="0" rtlCol="0" anchor="t">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id="17" name="TextBox 17"/>
          <p:cNvSpPr txBox="1"/>
          <p:nvPr/>
        </p:nvSpPr>
        <p:spPr>
          <a:xfrm>
            <a:off x="7612934" y="3405498"/>
            <a:ext cx="5036266" cy="570866"/>
          </a:xfrm>
          <a:prstGeom prst="rect">
            <a:avLst/>
          </a:prstGeom>
        </p:spPr>
        <p:txBody>
          <a:bodyPr wrap="square" lIns="0" tIns="0" rIns="0" bIns="0" rtlCol="0" anchor="t">
            <a:spAutoFit/>
          </a:bodyPr>
          <a:lstStyle/>
          <a:p>
            <a:pPr marL="734051" lvl="1" indent="-367026" algn="ctr">
              <a:lnSpc>
                <a:spcPts val="4759"/>
              </a:lnSpc>
              <a:buFont typeface="Arial"/>
              <a:buChar char="•"/>
            </a:pPr>
            <a:r>
              <a:rPr lang="en-US" sz="3399" dirty="0" err="1">
                <a:solidFill>
                  <a:srgbClr val="B100E8"/>
                </a:solidFill>
                <a:latin typeface="Etna Sans Serif"/>
                <a:ea typeface="Etna Sans Serif"/>
                <a:cs typeface="Etna Sans Serif"/>
                <a:sym typeface="Etna Sans Serif"/>
              </a:rPr>
              <a:t>Contexte</a:t>
            </a:r>
            <a:r>
              <a:rPr lang="en-US" sz="3399" dirty="0">
                <a:solidFill>
                  <a:srgbClr val="B100E8"/>
                </a:solidFill>
                <a:latin typeface="Etna Sans Serif"/>
                <a:ea typeface="Etna Sans Serif"/>
                <a:cs typeface="Etna Sans Serif"/>
                <a:sym typeface="Etna Sans Serif"/>
              </a:rPr>
              <a:t> du </a:t>
            </a:r>
            <a:r>
              <a:rPr lang="en-US" sz="3399" dirty="0" err="1">
                <a:solidFill>
                  <a:srgbClr val="B100E8"/>
                </a:solidFill>
                <a:latin typeface="Etna Sans Serif"/>
                <a:ea typeface="Etna Sans Serif"/>
                <a:cs typeface="Etna Sans Serif"/>
                <a:sym typeface="Etna Sans Serif"/>
              </a:rPr>
              <a:t>Projet</a:t>
            </a:r>
            <a:endParaRPr lang="en-US" sz="3399" dirty="0">
              <a:solidFill>
                <a:srgbClr val="B100E8"/>
              </a:solidFill>
              <a:latin typeface="Etna Sans Serif"/>
              <a:ea typeface="Etna Sans Serif"/>
              <a:cs typeface="Etna Sans Serif"/>
              <a:sym typeface="Etna Sans Serif"/>
            </a:endParaRPr>
          </a:p>
        </p:txBody>
      </p:sp>
      <p:sp>
        <p:nvSpPr>
          <p:cNvPr id="18" name="TextBox 18"/>
          <p:cNvSpPr txBox="1"/>
          <p:nvPr/>
        </p:nvSpPr>
        <p:spPr>
          <a:xfrm>
            <a:off x="1236329" y="554465"/>
            <a:ext cx="1218679" cy="1310192"/>
          </a:xfrm>
          <a:prstGeom prst="rect">
            <a:avLst/>
          </a:prstGeom>
        </p:spPr>
        <p:txBody>
          <a:bodyPr lIns="0" tIns="0" rIns="0" bIns="0" rtlCol="0" anchor="t">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id="19" name="TextBox 19"/>
          <p:cNvSpPr txBox="1"/>
          <p:nvPr/>
        </p:nvSpPr>
        <p:spPr>
          <a:xfrm>
            <a:off x="8390717" y="4525455"/>
            <a:ext cx="9648788" cy="2277110"/>
          </a:xfrm>
          <a:prstGeom prst="rect">
            <a:avLst/>
          </a:prstGeom>
        </p:spPr>
        <p:txBody>
          <a:bodyPr lIns="0" tIns="0" rIns="0" bIns="0" rtlCol="0" anchor="t">
            <a:spAutoFit/>
          </a:bodyPr>
          <a:lstStyle/>
          <a:p>
            <a:pPr algn="just">
              <a:lnSpc>
                <a:spcPts val="3640"/>
              </a:lnSpc>
              <a:spcBef>
                <a:spcPct val="0"/>
              </a:spcBef>
            </a:pPr>
            <a:r>
              <a:rPr lang="en-US" sz="2600">
                <a:solidFill>
                  <a:srgbClr val="101010"/>
                </a:solidFill>
                <a:latin typeface="Glacial Indifference"/>
                <a:ea typeface="Glacial Indifference"/>
                <a:cs typeface="Glacial Indifference"/>
                <a:sym typeface="Glacial Indifference"/>
              </a:rPr>
              <a:t>Ce projet a été réalisé dans le cadre des mini-projets de fin de module "développement web et mobiles". Au cours de ce projet, j’ai eu l'opportunité de concevoir et de développer  une solution simple et accessible pour centraliser la gestion des projets et des tâches, facilitant ainsi la collaboration et la prise de décisions éclairées.</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13978652" y="7996120"/>
            <a:ext cx="7406570" cy="74065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4699" y="8908476"/>
            <a:ext cx="1343260" cy="13432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9" name="TextBox 9"/>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05</a:t>
            </a:r>
          </a:p>
        </p:txBody>
      </p:sp>
      <p:sp>
        <p:nvSpPr>
          <p:cNvPr id="10" name="Freeform 10"/>
          <p:cNvSpPr/>
          <p:nvPr/>
        </p:nvSpPr>
        <p:spPr>
          <a:xfrm>
            <a:off x="16050268" y="1028700"/>
            <a:ext cx="1738970" cy="1647279"/>
          </a:xfrm>
          <a:custGeom>
            <a:avLst/>
            <a:gdLst/>
            <a:ahLst/>
            <a:cxnLst/>
            <a:rect l="l" t="t" r="r" b="b"/>
            <a:pathLst>
              <a:path w="1738970" h="1647279">
                <a:moveTo>
                  <a:pt x="0" y="0"/>
                </a:moveTo>
                <a:lnTo>
                  <a:pt x="1738970" y="0"/>
                </a:lnTo>
                <a:lnTo>
                  <a:pt x="1738970" y="1647279"/>
                </a:lnTo>
                <a:lnTo>
                  <a:pt x="0" y="1647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1163233" y="-2246076"/>
            <a:ext cx="5214383" cy="521438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309348" y="441614"/>
            <a:ext cx="9669304" cy="781049"/>
          </a:xfrm>
          <a:prstGeom prst="rect">
            <a:avLst/>
          </a:prstGeom>
        </p:spPr>
        <p:txBody>
          <a:bodyPr lIns="0" tIns="0" rIns="0" bIns="0" rtlCol="0" anchor="t">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id="16" name="TextBox 16"/>
          <p:cNvSpPr txBox="1"/>
          <p:nvPr/>
        </p:nvSpPr>
        <p:spPr>
          <a:xfrm>
            <a:off x="1236329" y="554465"/>
            <a:ext cx="1218679" cy="1310192"/>
          </a:xfrm>
          <a:prstGeom prst="rect">
            <a:avLst/>
          </a:prstGeom>
        </p:spPr>
        <p:txBody>
          <a:bodyPr lIns="0" tIns="0" rIns="0" bIns="0" rtlCol="0" anchor="t">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id="17" name="TextBox 17"/>
          <p:cNvSpPr txBox="1"/>
          <p:nvPr/>
        </p:nvSpPr>
        <p:spPr>
          <a:xfrm>
            <a:off x="3194776" y="1835221"/>
            <a:ext cx="7397023" cy="570866"/>
          </a:xfrm>
          <a:prstGeom prst="rect">
            <a:avLst/>
          </a:prstGeom>
        </p:spPr>
        <p:txBody>
          <a:bodyPr wrap="square" lIns="0" tIns="0" rIns="0" bIns="0" rtlCol="0" anchor="t">
            <a:spAutoFit/>
          </a:bodyPr>
          <a:lstStyle/>
          <a:p>
            <a:pPr marL="734051" lvl="1" indent="-367026" algn="ctr">
              <a:lnSpc>
                <a:spcPts val="4759"/>
              </a:lnSpc>
              <a:spcBef>
                <a:spcPct val="0"/>
              </a:spcBef>
              <a:buFont typeface="Arial"/>
              <a:buChar char="•"/>
            </a:pPr>
            <a:r>
              <a:rPr lang="en-US" sz="3399" u="none" strike="noStrike" dirty="0" err="1">
                <a:solidFill>
                  <a:srgbClr val="B100E8"/>
                </a:solidFill>
                <a:latin typeface="Etna Sans Serif"/>
                <a:ea typeface="Etna Sans Serif"/>
                <a:cs typeface="Etna Sans Serif"/>
                <a:sym typeface="Etna Sans Serif"/>
              </a:rPr>
              <a:t>Objectifs</a:t>
            </a:r>
            <a:r>
              <a:rPr lang="en-US" sz="3399" u="none" strike="noStrike" dirty="0">
                <a:solidFill>
                  <a:srgbClr val="B100E8"/>
                </a:solidFill>
                <a:latin typeface="Etna Sans Serif"/>
                <a:ea typeface="Etna Sans Serif"/>
                <a:cs typeface="Etna Sans Serif"/>
                <a:sym typeface="Etna Sans Serif"/>
              </a:rPr>
              <a:t> </a:t>
            </a:r>
            <a:r>
              <a:rPr lang="en-US" sz="3399" u="none" strike="noStrike" dirty="0" err="1">
                <a:solidFill>
                  <a:srgbClr val="B100E8"/>
                </a:solidFill>
                <a:latin typeface="Etna Sans Serif"/>
                <a:ea typeface="Etna Sans Serif"/>
                <a:cs typeface="Etna Sans Serif"/>
                <a:sym typeface="Etna Sans Serif"/>
              </a:rPr>
              <a:t>Spécifiques</a:t>
            </a:r>
            <a:r>
              <a:rPr lang="en-US" sz="3399" u="none" strike="noStrike" dirty="0">
                <a:solidFill>
                  <a:srgbClr val="B100E8"/>
                </a:solidFill>
                <a:latin typeface="Etna Sans Serif"/>
                <a:ea typeface="Etna Sans Serif"/>
                <a:cs typeface="Etna Sans Serif"/>
                <a:sym typeface="Etna Sans Serif"/>
              </a:rPr>
              <a:t> du </a:t>
            </a:r>
            <a:r>
              <a:rPr lang="en-US" sz="3399" u="none" strike="noStrike" dirty="0" err="1">
                <a:solidFill>
                  <a:srgbClr val="B100E8"/>
                </a:solidFill>
                <a:latin typeface="Etna Sans Serif"/>
                <a:ea typeface="Etna Sans Serif"/>
                <a:cs typeface="Etna Sans Serif"/>
                <a:sym typeface="Etna Sans Serif"/>
              </a:rPr>
              <a:t>Projet</a:t>
            </a:r>
            <a:endParaRPr lang="en-US" sz="3399" u="none" strike="noStrike" dirty="0">
              <a:solidFill>
                <a:srgbClr val="B100E8"/>
              </a:solidFill>
              <a:latin typeface="Etna Sans Serif"/>
              <a:ea typeface="Etna Sans Serif"/>
              <a:cs typeface="Etna Sans Serif"/>
              <a:sym typeface="Etna Sans Serif"/>
            </a:endParaRPr>
          </a:p>
        </p:txBody>
      </p:sp>
      <p:sp>
        <p:nvSpPr>
          <p:cNvPr id="18" name="TextBox 18"/>
          <p:cNvSpPr txBox="1"/>
          <p:nvPr/>
        </p:nvSpPr>
        <p:spPr>
          <a:xfrm>
            <a:off x="295038" y="3139756"/>
            <a:ext cx="17579710" cy="5010785"/>
          </a:xfrm>
          <a:prstGeom prst="rect">
            <a:avLst/>
          </a:prstGeom>
        </p:spPr>
        <p:txBody>
          <a:bodyPr lIns="0" tIns="0" rIns="0" bIns="0" rtlCol="0" anchor="t">
            <a:spAutoFit/>
          </a:bodyPr>
          <a:lstStyle/>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Plateforme dynamique :</a:t>
            </a:r>
            <a:r>
              <a:rPr lang="en-US" sz="2600" u="none" strike="noStrike">
                <a:solidFill>
                  <a:srgbClr val="004AAD"/>
                </a:solidFill>
                <a:latin typeface="Lexend Deca"/>
                <a:ea typeface="Lexend Deca"/>
                <a:cs typeface="Lexend Deca"/>
                <a:sym typeface="Lexend Deca"/>
              </a:rPr>
              <a:t> </a:t>
            </a:r>
            <a:r>
              <a:rPr lang="en-US" sz="2600" u="none" strike="noStrike">
                <a:solidFill>
                  <a:srgbClr val="101010"/>
                </a:solidFill>
                <a:latin typeface="Lexend Deca"/>
                <a:ea typeface="Lexend Deca"/>
                <a:cs typeface="Lexend Deca"/>
                <a:sym typeface="Lexend Deca"/>
              </a:rPr>
              <a:t>Créer une application web moderne pour une gestion fluide des projets et des tâches, intégrant </a:t>
            </a:r>
            <a:r>
              <a:rPr lang="en-US" sz="2600" u="none" strike="noStrike">
                <a:solidFill>
                  <a:srgbClr val="FF914D"/>
                </a:solidFill>
                <a:latin typeface="Lexend Deca"/>
                <a:ea typeface="Lexend Deca"/>
                <a:cs typeface="Lexend Deca"/>
                <a:sym typeface="Lexend Deca"/>
              </a:rPr>
              <a:t>React.js</a:t>
            </a:r>
            <a:r>
              <a:rPr lang="en-US" sz="2600" u="none" strike="noStrike">
                <a:solidFill>
                  <a:srgbClr val="101010"/>
                </a:solidFill>
                <a:latin typeface="Lexend Deca"/>
                <a:ea typeface="Lexend Deca"/>
                <a:cs typeface="Lexend Deca"/>
                <a:sym typeface="Lexend Deca"/>
              </a:rPr>
              <a:t> et </a:t>
            </a:r>
            <a:r>
              <a:rPr lang="en-US" sz="2600" u="none" strike="noStrike">
                <a:solidFill>
                  <a:srgbClr val="FF914D"/>
                </a:solidFill>
                <a:latin typeface="Lexend Deca"/>
                <a:ea typeface="Lexend Deca"/>
                <a:cs typeface="Lexend Deca"/>
                <a:sym typeface="Lexend Deca"/>
              </a:rPr>
              <a:t>Inertia.js</a:t>
            </a:r>
            <a:r>
              <a:rPr lang="en-US" sz="2600" u="none" strike="noStrike">
                <a:solidFill>
                  <a:srgbClr val="101010"/>
                </a:solidFill>
                <a:latin typeface="Lexend Deca"/>
                <a:ea typeface="Lexend Deca"/>
                <a:cs typeface="Lexend Deca"/>
                <a:sym typeface="Lexend Deca"/>
              </a:rPr>
              <a:t>.</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Gestion des utilisateurs et rôles : </a:t>
            </a:r>
            <a:r>
              <a:rPr lang="en-US" sz="2600" u="none" strike="noStrike">
                <a:solidFill>
                  <a:srgbClr val="101010"/>
                </a:solidFill>
                <a:latin typeface="Lexend Deca"/>
                <a:ea typeface="Lexend Deca"/>
                <a:cs typeface="Lexend Deca"/>
                <a:sym typeface="Lexend Deca"/>
              </a:rPr>
              <a:t>Mettre en place un système d’authentification sécurisé avec </a:t>
            </a:r>
            <a:r>
              <a:rPr lang="en-US" sz="2600" u="none" strike="noStrike">
                <a:solidFill>
                  <a:srgbClr val="FF914D"/>
                </a:solidFill>
                <a:latin typeface="Lexend Deca"/>
                <a:ea typeface="Lexend Deca"/>
                <a:cs typeface="Lexend Deca"/>
                <a:sym typeface="Lexend Deca"/>
              </a:rPr>
              <a:t>Laravel Breeze</a:t>
            </a:r>
            <a:r>
              <a:rPr lang="en-US" sz="2600" u="none" strike="noStrike">
                <a:solidFill>
                  <a:srgbClr val="101010"/>
                </a:solidFill>
                <a:latin typeface="Lexend Deca"/>
                <a:ea typeface="Lexend Deca"/>
                <a:cs typeface="Lexend Deca"/>
                <a:sym typeface="Lexend Deca"/>
              </a:rPr>
              <a:t>.</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Structuration des données :</a:t>
            </a:r>
            <a:r>
              <a:rPr lang="en-US" sz="2600" u="none" strike="noStrike">
                <a:solidFill>
                  <a:srgbClr val="101010"/>
                </a:solidFill>
                <a:latin typeface="Lexend Deca"/>
                <a:ea typeface="Lexend Deca"/>
                <a:cs typeface="Lexend Deca"/>
                <a:sym typeface="Lexend Deca"/>
              </a:rPr>
              <a:t> Concevoir une base de données relationnelle cohérente.</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Modularité du code : </a:t>
            </a:r>
            <a:r>
              <a:rPr lang="en-US" sz="2600" u="none" strike="noStrike">
                <a:solidFill>
                  <a:srgbClr val="101010"/>
                </a:solidFill>
                <a:latin typeface="Lexend Deca"/>
                <a:ea typeface="Lexend Deca"/>
                <a:cs typeface="Lexend Deca"/>
                <a:sym typeface="Lexend Deca"/>
              </a:rPr>
              <a:t>Utiliser des composants React modulaires pour maximiser la réutilisation du code.</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Expérience utilisateur réactive :</a:t>
            </a:r>
            <a:r>
              <a:rPr lang="en-US" sz="2600" u="none" strike="noStrike">
                <a:solidFill>
                  <a:srgbClr val="101010"/>
                </a:solidFill>
                <a:latin typeface="Lexend Deca"/>
                <a:ea typeface="Lexend Deca"/>
                <a:cs typeface="Lexend Deca"/>
                <a:sym typeface="Lexend Deca"/>
              </a:rPr>
              <a:t> Assurer une navigation fluide sans rechargement de page grâce à</a:t>
            </a:r>
            <a:r>
              <a:rPr lang="en-US" sz="2600" u="none" strike="noStrike">
                <a:solidFill>
                  <a:srgbClr val="FF914D"/>
                </a:solidFill>
                <a:latin typeface="Lexend Deca"/>
                <a:ea typeface="Lexend Deca"/>
                <a:cs typeface="Lexend Deca"/>
                <a:sym typeface="Lexend Deca"/>
              </a:rPr>
              <a:t> Inertia.js</a:t>
            </a:r>
            <a:r>
              <a:rPr lang="en-US" sz="2600" u="none" strike="noStrike">
                <a:solidFill>
                  <a:srgbClr val="101010"/>
                </a:solidFill>
                <a:latin typeface="Lexend Deca"/>
                <a:ea typeface="Lexend Deca"/>
                <a:cs typeface="Lexend Deca"/>
                <a:sym typeface="Lexend Deca"/>
              </a:rPr>
              <a:t> et</a:t>
            </a:r>
            <a:r>
              <a:rPr lang="en-US" sz="2600" u="none" strike="noStrike">
                <a:solidFill>
                  <a:srgbClr val="FF914D"/>
                </a:solidFill>
                <a:latin typeface="Lexend Deca"/>
                <a:ea typeface="Lexend Deca"/>
                <a:cs typeface="Lexend Deca"/>
                <a:sym typeface="Lexend Deca"/>
              </a:rPr>
              <a:t> React.js</a:t>
            </a:r>
            <a:r>
              <a:rPr lang="en-US" sz="2600" u="none" strike="noStrike">
                <a:solidFill>
                  <a:srgbClr val="101010"/>
                </a:solidFill>
                <a:latin typeface="Lexend Deca"/>
                <a:ea typeface="Lexend Deca"/>
                <a:cs typeface="Lexend Deca"/>
                <a:sym typeface="Lexend Deca"/>
              </a:rPr>
              <a:t>.</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Personnalisation et évolutivité : </a:t>
            </a:r>
            <a:r>
              <a:rPr lang="en-US" sz="2600" u="none" strike="noStrike">
                <a:solidFill>
                  <a:srgbClr val="101010"/>
                </a:solidFill>
                <a:latin typeface="Lexend Deca"/>
                <a:ea typeface="Lexend Deca"/>
                <a:cs typeface="Lexend Deca"/>
                <a:sym typeface="Lexend Deca"/>
              </a:rPr>
              <a:t>Offrir une interface personnalisable avec T</a:t>
            </a:r>
            <a:r>
              <a:rPr lang="en-US" sz="2600" u="none" strike="noStrike">
                <a:solidFill>
                  <a:srgbClr val="FF914D"/>
                </a:solidFill>
                <a:latin typeface="Lexend Deca"/>
                <a:ea typeface="Lexend Deca"/>
                <a:cs typeface="Lexend Deca"/>
                <a:sym typeface="Lexend Deca"/>
              </a:rPr>
              <a:t>ailwind CSS</a:t>
            </a:r>
            <a:r>
              <a:rPr lang="en-US" sz="2600" u="none" strike="noStrike">
                <a:solidFill>
                  <a:srgbClr val="101010"/>
                </a:solidFill>
                <a:latin typeface="Lexend Deca"/>
                <a:ea typeface="Lexend Deca"/>
                <a:cs typeface="Lexend Deca"/>
                <a:sym typeface="Lexend Deca"/>
              </a:rPr>
              <a:t> et un backend extensible.</a:t>
            </a:r>
          </a:p>
          <a:p>
            <a:pPr marL="561341" lvl="1" indent="-280670" algn="l">
              <a:lnSpc>
                <a:spcPts val="3640"/>
              </a:lnSpc>
              <a:buAutoNum type="arabicPeriod"/>
            </a:pPr>
            <a:r>
              <a:rPr lang="en-US" sz="2600" u="none" strike="noStrike">
                <a:solidFill>
                  <a:srgbClr val="2D4AF3"/>
                </a:solidFill>
                <a:latin typeface="Lexend Deca"/>
                <a:ea typeface="Lexend Deca"/>
                <a:cs typeface="Lexend Deca"/>
                <a:sym typeface="Lexend Deca"/>
              </a:rPr>
              <a:t>Suivi des projets : </a:t>
            </a:r>
            <a:r>
              <a:rPr lang="en-US" sz="2600" u="none" strike="noStrike">
                <a:solidFill>
                  <a:srgbClr val="101010"/>
                </a:solidFill>
                <a:latin typeface="Lexend Deca"/>
                <a:ea typeface="Lexend Deca"/>
                <a:cs typeface="Lexend Deca"/>
                <a:sym typeface="Lexend Deca"/>
              </a:rPr>
              <a:t>Permettre aux utilisateurs de suivre l’avancement des projets et des tâches facilement.</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9755428" y="8555374"/>
            <a:ext cx="996043" cy="1024209"/>
          </a:xfrm>
          <a:custGeom>
            <a:avLst/>
            <a:gdLst/>
            <a:ahLst/>
            <a:cxnLst/>
            <a:rect l="l" t="t" r="r" b="b"/>
            <a:pathLst>
              <a:path w="996043" h="1024209">
                <a:moveTo>
                  <a:pt x="0" y="0"/>
                </a:moveTo>
                <a:lnTo>
                  <a:pt x="996043" y="0"/>
                </a:lnTo>
                <a:lnTo>
                  <a:pt x="996043" y="1024209"/>
                </a:lnTo>
                <a:lnTo>
                  <a:pt x="0" y="1024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83685" y="8817660"/>
            <a:ext cx="1795493" cy="626790"/>
          </a:xfrm>
          <a:custGeom>
            <a:avLst/>
            <a:gdLst/>
            <a:ahLst/>
            <a:cxnLst/>
            <a:rect l="l" t="t" r="r" b="b"/>
            <a:pathLst>
              <a:path w="1795493" h="626790">
                <a:moveTo>
                  <a:pt x="0" y="0"/>
                </a:moveTo>
                <a:lnTo>
                  <a:pt x="1795493" y="0"/>
                </a:lnTo>
                <a:lnTo>
                  <a:pt x="1795493" y="626790"/>
                </a:lnTo>
                <a:lnTo>
                  <a:pt x="0" y="626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30668" y="8571321"/>
            <a:ext cx="1661663" cy="873128"/>
          </a:xfrm>
          <a:custGeom>
            <a:avLst/>
            <a:gdLst/>
            <a:ahLst/>
            <a:cxnLst/>
            <a:rect l="l" t="t" r="r" b="b"/>
            <a:pathLst>
              <a:path w="1661663" h="873128">
                <a:moveTo>
                  <a:pt x="0" y="0"/>
                </a:moveTo>
                <a:lnTo>
                  <a:pt x="1661663" y="0"/>
                </a:lnTo>
                <a:lnTo>
                  <a:pt x="1661663" y="873129"/>
                </a:lnTo>
                <a:lnTo>
                  <a:pt x="0" y="8731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2894585" y="1028700"/>
            <a:ext cx="1343260" cy="13432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388613" y="432890"/>
            <a:ext cx="2047355" cy="2113399"/>
          </a:xfrm>
          <a:custGeom>
            <a:avLst/>
            <a:gdLst/>
            <a:ahLst/>
            <a:cxnLst/>
            <a:rect l="l" t="t" r="r" b="b"/>
            <a:pathLst>
              <a:path w="2047355" h="2113399">
                <a:moveTo>
                  <a:pt x="0" y="0"/>
                </a:moveTo>
                <a:lnTo>
                  <a:pt x="2047356" y="0"/>
                </a:lnTo>
                <a:lnTo>
                  <a:pt x="2047356" y="2113399"/>
                </a:lnTo>
                <a:lnTo>
                  <a:pt x="0" y="2113399"/>
                </a:lnTo>
                <a:lnTo>
                  <a:pt x="0" y="0"/>
                </a:lnTo>
                <a:close/>
              </a:path>
            </a:pathLst>
          </a:custGeom>
          <a:blipFill>
            <a:blip r:embed="rId10"/>
            <a:stretch>
              <a:fillRect/>
            </a:stretch>
          </a:blipFill>
        </p:spPr>
      </p:sp>
      <p:sp>
        <p:nvSpPr>
          <p:cNvPr id="10" name="TextBox 10"/>
          <p:cNvSpPr txBox="1"/>
          <p:nvPr/>
        </p:nvSpPr>
        <p:spPr>
          <a:xfrm>
            <a:off x="776106" y="3009683"/>
            <a:ext cx="16735787" cy="5467985"/>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5436EA"/>
                </a:solidFill>
                <a:latin typeface="Lexend Deca"/>
                <a:ea typeface="Lexend Deca"/>
                <a:cs typeface="Lexend Deca"/>
                <a:sym typeface="Lexend Deca"/>
              </a:rPr>
              <a:t>Laravel : </a:t>
            </a:r>
            <a:r>
              <a:rPr lang="en-US" sz="2600">
                <a:solidFill>
                  <a:srgbClr val="101010"/>
                </a:solidFill>
                <a:latin typeface="Lexend Deca"/>
                <a:ea typeface="Lexend Deca"/>
                <a:cs typeface="Lexend Deca"/>
                <a:sym typeface="Lexend Deca"/>
              </a:rPr>
              <a:t>Framework PHP backend utilisé pour gérer le routage, les contrôleurs, les modèles, et les migrations.</a:t>
            </a:r>
          </a:p>
          <a:p>
            <a:pPr marL="561341" lvl="1" indent="-280670" algn="l">
              <a:lnSpc>
                <a:spcPts val="3640"/>
              </a:lnSpc>
              <a:buFont typeface="Arial"/>
              <a:buChar char="•"/>
            </a:pPr>
            <a:r>
              <a:rPr lang="en-US" sz="2600">
                <a:solidFill>
                  <a:srgbClr val="D322FF"/>
                </a:solidFill>
                <a:latin typeface="Lexend Deca"/>
                <a:ea typeface="Lexend Deca"/>
                <a:cs typeface="Lexend Deca"/>
                <a:sym typeface="Lexend Deca"/>
              </a:rPr>
              <a:t>Breeze : </a:t>
            </a:r>
            <a:r>
              <a:rPr lang="en-US" sz="2600">
                <a:solidFill>
                  <a:srgbClr val="101010"/>
                </a:solidFill>
                <a:latin typeface="Lexend Deca"/>
                <a:ea typeface="Lexend Deca"/>
                <a:cs typeface="Lexend Deca"/>
                <a:sym typeface="Lexend Deca"/>
              </a:rPr>
              <a:t>Un starter kit d’authentification léger et simple, intégré à Laravel, pour fournir rapidement une gestion des utilisateurs et des sessions.</a:t>
            </a:r>
          </a:p>
          <a:p>
            <a:pPr marL="561341" lvl="1" indent="-280670" algn="l">
              <a:lnSpc>
                <a:spcPts val="3640"/>
              </a:lnSpc>
              <a:buFont typeface="Arial"/>
              <a:buChar char="•"/>
            </a:pPr>
            <a:r>
              <a:rPr lang="en-US" sz="2600">
                <a:solidFill>
                  <a:srgbClr val="00BF63"/>
                </a:solidFill>
                <a:latin typeface="Lexend Deca"/>
                <a:ea typeface="Lexend Deca"/>
                <a:cs typeface="Lexend Deca"/>
                <a:sym typeface="Lexend Deca"/>
              </a:rPr>
              <a:t>Inertia.js :</a:t>
            </a:r>
            <a:r>
              <a:rPr lang="en-US" sz="2600">
                <a:solidFill>
                  <a:srgbClr val="101010"/>
                </a:solidFill>
                <a:latin typeface="Lexend Deca"/>
                <a:ea typeface="Lexend Deca"/>
                <a:cs typeface="Lexend Deca"/>
                <a:sym typeface="Lexend Deca"/>
              </a:rPr>
              <a:t> Une bibliothèque qui connecte Laravel et React, permettant de construire des applications SPA (Single Page Applications) .</a:t>
            </a:r>
          </a:p>
          <a:p>
            <a:pPr marL="561341" lvl="1" indent="-280670" algn="l">
              <a:lnSpc>
                <a:spcPts val="3640"/>
              </a:lnSpc>
              <a:buFont typeface="Arial"/>
              <a:buChar char="•"/>
            </a:pPr>
            <a:r>
              <a:rPr lang="en-US" sz="2600">
                <a:solidFill>
                  <a:srgbClr val="2D4AF3"/>
                </a:solidFill>
                <a:latin typeface="Lexend Deca"/>
                <a:ea typeface="Lexend Deca"/>
                <a:cs typeface="Lexend Deca"/>
                <a:sym typeface="Lexend Deca"/>
              </a:rPr>
              <a:t>React.js : </a:t>
            </a:r>
            <a:r>
              <a:rPr lang="en-US" sz="2600">
                <a:solidFill>
                  <a:srgbClr val="101010"/>
                </a:solidFill>
                <a:latin typeface="Lexend Deca"/>
                <a:ea typeface="Lexend Deca"/>
                <a:cs typeface="Lexend Deca"/>
                <a:sym typeface="Lexend Deca"/>
              </a:rPr>
              <a:t>Bibliothèque JavaScript utilisée pour concevoir des interfaces utilisateur dynamiques et réactives.</a:t>
            </a:r>
          </a:p>
          <a:p>
            <a:pPr marL="561341" lvl="1" indent="-280670" algn="l">
              <a:lnSpc>
                <a:spcPts val="3640"/>
              </a:lnSpc>
              <a:buFont typeface="Arial"/>
              <a:buChar char="•"/>
            </a:pPr>
            <a:r>
              <a:rPr lang="en-US" sz="2600">
                <a:solidFill>
                  <a:srgbClr val="00D8FF"/>
                </a:solidFill>
                <a:latin typeface="Lexend Deca"/>
                <a:ea typeface="Lexend Deca"/>
                <a:cs typeface="Lexend Deca"/>
                <a:sym typeface="Lexend Deca"/>
              </a:rPr>
              <a:t>Tailwind CSS :</a:t>
            </a:r>
            <a:r>
              <a:rPr lang="en-US" sz="2600">
                <a:solidFill>
                  <a:srgbClr val="101010"/>
                </a:solidFill>
                <a:latin typeface="Lexend Deca"/>
                <a:ea typeface="Lexend Deca"/>
                <a:cs typeface="Lexend Deca"/>
                <a:sym typeface="Lexend Deca"/>
              </a:rPr>
              <a:t> Framework CSS qui permet de concevoir rapidement des interfaces utilisateur esthétiques et responsives à l’aide de classes utilitaires.</a:t>
            </a:r>
          </a:p>
          <a:p>
            <a:pPr marL="561341" lvl="1" indent="-280670" algn="l">
              <a:lnSpc>
                <a:spcPts val="3640"/>
              </a:lnSpc>
              <a:buFont typeface="Arial"/>
              <a:buChar char="•"/>
            </a:pPr>
            <a:r>
              <a:rPr lang="en-US" sz="2600">
                <a:solidFill>
                  <a:srgbClr val="E48E00"/>
                </a:solidFill>
                <a:latin typeface="Lexend Deca"/>
                <a:ea typeface="Lexend Deca"/>
                <a:cs typeface="Lexend Deca"/>
                <a:sym typeface="Lexend Deca"/>
              </a:rPr>
              <a:t>MySQL :</a:t>
            </a:r>
            <a:r>
              <a:rPr lang="en-US" sz="2600">
                <a:solidFill>
                  <a:srgbClr val="101010"/>
                </a:solidFill>
                <a:latin typeface="Lexend Deca"/>
                <a:ea typeface="Lexend Deca"/>
                <a:cs typeface="Lexend Deca"/>
                <a:sym typeface="Lexend Deca"/>
              </a:rPr>
              <a:t> Système de gestion de bases de données relationnelles choisi pour le stockage des données structurées.</a:t>
            </a:r>
          </a:p>
        </p:txBody>
      </p:sp>
      <p:sp>
        <p:nvSpPr>
          <p:cNvPr id="11" name="TextBox 11"/>
          <p:cNvSpPr txBox="1"/>
          <p:nvPr/>
        </p:nvSpPr>
        <p:spPr>
          <a:xfrm>
            <a:off x="527334" y="2268794"/>
            <a:ext cx="9518809" cy="497840"/>
          </a:xfrm>
          <a:prstGeom prst="rect">
            <a:avLst/>
          </a:prstGeom>
        </p:spPr>
        <p:txBody>
          <a:bodyPr lIns="0" tIns="0" rIns="0" bIns="0" rtlCol="0" anchor="t">
            <a:spAutoFit/>
          </a:bodyPr>
          <a:lstStyle/>
          <a:p>
            <a:pPr algn="ctr">
              <a:lnSpc>
                <a:spcPts val="4059"/>
              </a:lnSpc>
              <a:spcBef>
                <a:spcPct val="0"/>
              </a:spcBef>
            </a:pPr>
            <a:r>
              <a:rPr lang="en-US" sz="2899">
                <a:solidFill>
                  <a:srgbClr val="101010"/>
                </a:solidFill>
                <a:latin typeface="Glacial Indifference"/>
                <a:ea typeface="Glacial Indifference"/>
                <a:cs typeface="Glacial Indifference"/>
                <a:sym typeface="Glacial Indifference"/>
              </a:rPr>
              <a:t>Voici les technologies principales employées dans le projet :</a:t>
            </a:r>
          </a:p>
        </p:txBody>
      </p:sp>
      <p:sp>
        <p:nvSpPr>
          <p:cNvPr id="12" name="TextBox 12"/>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13" name="TextBox 13"/>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06</a:t>
            </a:r>
          </a:p>
        </p:txBody>
      </p:sp>
      <p:sp>
        <p:nvSpPr>
          <p:cNvPr id="14" name="TextBox 14"/>
          <p:cNvSpPr txBox="1"/>
          <p:nvPr/>
        </p:nvSpPr>
        <p:spPr>
          <a:xfrm>
            <a:off x="393118" y="425770"/>
            <a:ext cx="8065082" cy="781049"/>
          </a:xfrm>
          <a:prstGeom prst="rect">
            <a:avLst/>
          </a:prstGeom>
        </p:spPr>
        <p:txBody>
          <a:bodyPr wrap="square" lIns="0" tIns="0" rIns="0" bIns="0" rtlCol="0" anchor="t">
            <a:spAutoFit/>
          </a:bodyPr>
          <a:lstStyle/>
          <a:p>
            <a:pPr algn="ctr">
              <a:lnSpc>
                <a:spcPts val="6300"/>
              </a:lnSpc>
              <a:spcBef>
                <a:spcPct val="0"/>
              </a:spcBef>
            </a:pPr>
            <a:r>
              <a:rPr lang="en-US" sz="4500" dirty="0">
                <a:solidFill>
                  <a:srgbClr val="240960"/>
                </a:solidFill>
                <a:latin typeface="League Spartan"/>
                <a:ea typeface="League Spartan"/>
                <a:cs typeface="League Spartan"/>
                <a:sym typeface="League Spartan"/>
              </a:rPr>
              <a:t>3. Technologies </a:t>
            </a:r>
            <a:r>
              <a:rPr lang="en-US" sz="4500" dirty="0" err="1">
                <a:solidFill>
                  <a:srgbClr val="240960"/>
                </a:solidFill>
                <a:latin typeface="League Spartan"/>
                <a:ea typeface="League Spartan"/>
                <a:cs typeface="League Spartan"/>
                <a:sym typeface="League Spartan"/>
              </a:rPr>
              <a:t>Utilisées</a:t>
            </a:r>
            <a:endParaRPr lang="en-US" sz="4500" dirty="0">
              <a:solidFill>
                <a:srgbClr val="240960"/>
              </a:solidFill>
              <a:latin typeface="League Spartan"/>
              <a:ea typeface="League Spartan"/>
              <a:cs typeface="League Spartan"/>
              <a:sym typeface="League Spartan"/>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3" name="TextBox 3"/>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07</a:t>
            </a:r>
          </a:p>
        </p:txBody>
      </p:sp>
      <p:sp>
        <p:nvSpPr>
          <p:cNvPr id="4" name="Freeform 4"/>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2380520" y="3117119"/>
            <a:ext cx="4829945" cy="4829945"/>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B45B5">
                    <a:alpha val="100000"/>
                  </a:srgbClr>
                </a:gs>
                <a:gs pos="100000">
                  <a:srgbClr val="8875D7">
                    <a:alpha val="100000"/>
                  </a:srgbClr>
                </a:gs>
              </a:gsLst>
              <a:lin ang="0"/>
            </a:gra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3918" r="-43918"/>
              </a:stretch>
            </a:blipFill>
          </p:spPr>
        </p:sp>
      </p:grpSp>
      <p:grpSp>
        <p:nvGrpSpPr>
          <p:cNvPr id="9" name="Group 9"/>
          <p:cNvGrpSpPr/>
          <p:nvPr/>
        </p:nvGrpSpPr>
        <p:grpSpPr>
          <a:xfrm>
            <a:off x="12688675" y="6702379"/>
            <a:ext cx="1244685" cy="124468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636824" y="4162915"/>
            <a:ext cx="1651176" cy="165117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642952" y="2339936"/>
            <a:ext cx="2152540" cy="21525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93118" y="933450"/>
            <a:ext cx="11442900" cy="781049"/>
          </a:xfrm>
          <a:prstGeom prst="rect">
            <a:avLst/>
          </a:prstGeom>
        </p:spPr>
        <p:txBody>
          <a:bodyPr lIns="0" tIns="0" rIns="0" bIns="0" rtlCol="0" anchor="t">
            <a:spAutoFit/>
          </a:bodyPr>
          <a:lstStyle/>
          <a:p>
            <a:pPr marL="0" lvl="0" indent="0" algn="just">
              <a:lnSpc>
                <a:spcPts val="6300"/>
              </a:lnSpc>
              <a:spcBef>
                <a:spcPct val="0"/>
              </a:spcBef>
            </a:pPr>
            <a:r>
              <a:rPr lang="en-US" sz="4500">
                <a:solidFill>
                  <a:srgbClr val="240960"/>
                </a:solidFill>
                <a:latin typeface="League Spartan"/>
                <a:ea typeface="League Spartan"/>
                <a:cs typeface="League Spartan"/>
                <a:sym typeface="League Spartan"/>
              </a:rPr>
              <a:t>4. Description du Projet</a:t>
            </a:r>
          </a:p>
        </p:txBody>
      </p:sp>
      <p:sp>
        <p:nvSpPr>
          <p:cNvPr id="19" name="TextBox 19"/>
          <p:cNvSpPr txBox="1"/>
          <p:nvPr/>
        </p:nvSpPr>
        <p:spPr>
          <a:xfrm>
            <a:off x="393118" y="2818008"/>
            <a:ext cx="11751539" cy="5935017"/>
          </a:xfrm>
          <a:prstGeom prst="rect">
            <a:avLst/>
          </a:prstGeom>
        </p:spPr>
        <p:txBody>
          <a:bodyPr lIns="0" tIns="0" rIns="0" bIns="0" rtlCol="0" anchor="t">
            <a:spAutoFit/>
          </a:bodyPr>
          <a:lstStyle/>
          <a:p>
            <a:pPr algn="just">
              <a:lnSpc>
                <a:spcPts val="3623"/>
              </a:lnSpc>
              <a:spcBef>
                <a:spcPct val="0"/>
              </a:spcBef>
            </a:pPr>
            <a:r>
              <a:rPr lang="en-US" sz="2587">
                <a:solidFill>
                  <a:srgbClr val="101010"/>
                </a:solidFill>
                <a:latin typeface="Lexend Deca"/>
                <a:ea typeface="Lexend Deca"/>
                <a:cs typeface="Lexend Deca"/>
                <a:sym typeface="Lexend Deca"/>
              </a:rPr>
              <a:t>        Ce projet est une application web développée pour simplifier la gestion des utilisateurs, des projets et des tâches. Il permet aux administrateurs et aux membres de collaborer efficacement en suivant les progrès, en assignant des responsabilités et en surveillant les échéances. Grâce à une interface utilisateur moderne et réactive, alimentée par </a:t>
            </a:r>
            <a:r>
              <a:rPr lang="en-US" sz="2587">
                <a:solidFill>
                  <a:srgbClr val="D322FF"/>
                </a:solidFill>
                <a:latin typeface="Lexend Deca"/>
                <a:ea typeface="Lexend Deca"/>
                <a:cs typeface="Lexend Deca"/>
                <a:sym typeface="Lexend Deca"/>
              </a:rPr>
              <a:t>React.js</a:t>
            </a:r>
            <a:r>
              <a:rPr lang="en-US" sz="2587">
                <a:solidFill>
                  <a:srgbClr val="101010"/>
                </a:solidFill>
                <a:latin typeface="Lexend Deca"/>
                <a:ea typeface="Lexend Deca"/>
                <a:cs typeface="Lexend Deca"/>
                <a:sym typeface="Lexend Deca"/>
              </a:rPr>
              <a:t> et </a:t>
            </a:r>
            <a:r>
              <a:rPr lang="en-US" sz="2587">
                <a:solidFill>
                  <a:srgbClr val="E48E00"/>
                </a:solidFill>
                <a:latin typeface="Lexend Deca"/>
                <a:ea typeface="Lexend Deca"/>
                <a:cs typeface="Lexend Deca"/>
                <a:sym typeface="Lexend Deca"/>
              </a:rPr>
              <a:t>Laravel</a:t>
            </a:r>
            <a:r>
              <a:rPr lang="en-US" sz="2587">
                <a:solidFill>
                  <a:srgbClr val="101010"/>
                </a:solidFill>
                <a:latin typeface="Lexend Deca"/>
                <a:ea typeface="Lexend Deca"/>
                <a:cs typeface="Lexend Deca"/>
                <a:sym typeface="Lexend Deca"/>
              </a:rPr>
              <a:t>, l’application garantit une expérience utilisateur fluide et une gestion centralisée des données. Les fonctionnalités principales incluent l'authentification et l'autorisation des utilisateurs, la gestion des profils, la création et la modification de projets, l'assignation de projets et de tâches, et le suivi des progrès. L'application offre également une navigation fluide grâce à </a:t>
            </a:r>
            <a:r>
              <a:rPr lang="en-US" sz="2587">
                <a:solidFill>
                  <a:srgbClr val="5436EA"/>
                </a:solidFill>
                <a:latin typeface="Lexend Deca"/>
                <a:ea typeface="Lexend Deca"/>
                <a:cs typeface="Lexend Deca"/>
                <a:sym typeface="Lexend Deca"/>
              </a:rPr>
              <a:t>Inertia.js</a:t>
            </a:r>
            <a:r>
              <a:rPr lang="en-US" sz="2587">
                <a:solidFill>
                  <a:srgbClr val="101010"/>
                </a:solidFill>
                <a:latin typeface="Lexend Deca"/>
                <a:ea typeface="Lexend Deca"/>
                <a:cs typeface="Lexend Deca"/>
                <a:sym typeface="Lexend Deca"/>
              </a:rPr>
              <a:t>, un design réactif avec </a:t>
            </a:r>
            <a:r>
              <a:rPr lang="en-US" sz="2587">
                <a:solidFill>
                  <a:srgbClr val="00BF63"/>
                </a:solidFill>
                <a:latin typeface="Lexend Deca"/>
                <a:ea typeface="Lexend Deca"/>
                <a:cs typeface="Lexend Deca"/>
                <a:sym typeface="Lexend Deca"/>
              </a:rPr>
              <a:t>Tailwind CSS</a:t>
            </a:r>
            <a:r>
              <a:rPr lang="en-US" sz="2587">
                <a:solidFill>
                  <a:srgbClr val="101010"/>
                </a:solidFill>
                <a:latin typeface="Lexend Deca"/>
                <a:ea typeface="Lexend Deca"/>
                <a:cs typeface="Lexend Deca"/>
                <a:sym typeface="Lexend Deca"/>
              </a:rPr>
              <a:t>, et des outils de productivité comme la recherche avancée et les filtres.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7ACFF">
                <a:alpha val="0"/>
              </a:srgbClr>
            </a:gs>
            <a:gs pos="100000">
              <a:srgbClr val="3C67BF">
                <a:alpha val="555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446516" y="557898"/>
            <a:ext cx="2291262" cy="2389843"/>
          </a:xfrm>
          <a:custGeom>
            <a:avLst/>
            <a:gdLst/>
            <a:ahLst/>
            <a:cxnLst/>
            <a:rect l="l" t="t" r="r" b="b"/>
            <a:pathLst>
              <a:path w="2291262" h="2389843">
                <a:moveTo>
                  <a:pt x="0" y="0"/>
                </a:moveTo>
                <a:lnTo>
                  <a:pt x="2291262" y="0"/>
                </a:lnTo>
                <a:lnTo>
                  <a:pt x="2291262" y="2389843"/>
                </a:lnTo>
                <a:lnTo>
                  <a:pt x="0" y="2389843"/>
                </a:lnTo>
                <a:lnTo>
                  <a:pt x="0" y="0"/>
                </a:lnTo>
                <a:close/>
              </a:path>
            </a:pathLst>
          </a:custGeom>
          <a:blipFill>
            <a:blip r:embed="rId2"/>
            <a:stretch>
              <a:fillRect/>
            </a:stretch>
          </a:blipFill>
        </p:spPr>
      </p:sp>
      <p:sp>
        <p:nvSpPr>
          <p:cNvPr id="3" name="Freeform 3"/>
          <p:cNvSpPr/>
          <p:nvPr/>
        </p:nvSpPr>
        <p:spPr>
          <a:xfrm>
            <a:off x="684055" y="8876960"/>
            <a:ext cx="1142649" cy="1425342"/>
          </a:xfrm>
          <a:custGeom>
            <a:avLst/>
            <a:gdLst/>
            <a:ahLst/>
            <a:cxnLst/>
            <a:rect l="l" t="t" r="r" b="b"/>
            <a:pathLst>
              <a:path w="1142649" h="1425342">
                <a:moveTo>
                  <a:pt x="0" y="0"/>
                </a:moveTo>
                <a:lnTo>
                  <a:pt x="1142648" y="0"/>
                </a:lnTo>
                <a:lnTo>
                  <a:pt x="1142648" y="1425341"/>
                </a:lnTo>
                <a:lnTo>
                  <a:pt x="0" y="1425341"/>
                </a:lnTo>
                <a:lnTo>
                  <a:pt x="0" y="0"/>
                </a:lnTo>
                <a:close/>
              </a:path>
            </a:pathLst>
          </a:custGeom>
          <a:blipFill>
            <a:blip r:embed="rId3"/>
            <a:stretch>
              <a:fillRect/>
            </a:stretch>
          </a:blipFill>
        </p:spPr>
      </p:sp>
      <p:sp>
        <p:nvSpPr>
          <p:cNvPr id="4" name="TextBox 4"/>
          <p:cNvSpPr txBox="1"/>
          <p:nvPr/>
        </p:nvSpPr>
        <p:spPr>
          <a:xfrm>
            <a:off x="1159827" y="3489067"/>
            <a:ext cx="16083370" cy="4653844"/>
          </a:xfrm>
          <a:prstGeom prst="rect">
            <a:avLst/>
          </a:prstGeom>
        </p:spPr>
        <p:txBody>
          <a:bodyPr lIns="0" tIns="0" rIns="0" bIns="0" rtlCol="0" anchor="t">
            <a:spAutoFit/>
          </a:bodyPr>
          <a:lstStyle/>
          <a:p>
            <a:pPr algn="l">
              <a:lnSpc>
                <a:spcPts val="3713"/>
              </a:lnSpc>
              <a:spcBef>
                <a:spcPct val="0"/>
              </a:spcBef>
            </a:pPr>
            <a:r>
              <a:rPr lang="en-US" sz="2652">
                <a:solidFill>
                  <a:srgbClr val="000000"/>
                </a:solidFill>
                <a:latin typeface="Glacial Indifference"/>
                <a:ea typeface="Glacial Indifference"/>
                <a:cs typeface="Glacial Indifference"/>
                <a:sym typeface="Glacial Indifference"/>
              </a:rPr>
              <a:t>Pour démarrer le projet, j'ai utilisé Laravel avec Breeze pour gérer l'authentification. L'installation s'est faite via Composer et les actifs frontend ont été compilés avec npm. Ensuite, j'ai intégré Inertia.js pour offrir une expérience utilisateur moderne avec des pages dynamiques côté client, tout en conservant Laravel comme serveur. J'ai ajouté React.js pour créer des interfaces utilisateur réactives et interactives. Les routes Laravel définissent les points d'entrée et chaque route peut renvoyer une vue Inertia rendue avec React. La base de données MySQL gère les données de l'application avec des tables pour les utilisateurs, projets, tâches et affectations. Les relations entre les tables sont bien définies pour assurer une gestion cohérente des données. Enfin, le fichier .env a été configuré pour inclure les paramètres nécessaires à la base de données et au serveur mail. Le projet a été ajouté à un dépôt GitHub pour faciliter le suivi des versions et le déploiement en production.</a:t>
            </a:r>
          </a:p>
        </p:txBody>
      </p:sp>
      <p:sp>
        <p:nvSpPr>
          <p:cNvPr id="5" name="TextBox 5"/>
          <p:cNvSpPr txBox="1"/>
          <p:nvPr/>
        </p:nvSpPr>
        <p:spPr>
          <a:xfrm>
            <a:off x="588502" y="1513192"/>
            <a:ext cx="11665522" cy="781049"/>
          </a:xfrm>
          <a:prstGeom prst="rect">
            <a:avLst/>
          </a:prstGeom>
        </p:spPr>
        <p:txBody>
          <a:bodyPr lIns="0" tIns="0" rIns="0" bIns="0" rtlCol="0" anchor="t">
            <a:spAutoFit/>
          </a:bodyPr>
          <a:lstStyle/>
          <a:p>
            <a:pPr marL="0" lvl="0" indent="0" algn="just">
              <a:lnSpc>
                <a:spcPts val="6300"/>
              </a:lnSpc>
              <a:spcBef>
                <a:spcPct val="0"/>
              </a:spcBef>
            </a:pPr>
            <a:r>
              <a:rPr lang="en-US" sz="4500">
                <a:solidFill>
                  <a:srgbClr val="240960"/>
                </a:solidFill>
                <a:latin typeface="League Spartan"/>
                <a:ea typeface="League Spartan"/>
                <a:cs typeface="League Spartan"/>
                <a:sym typeface="League Spartan"/>
              </a:rPr>
              <a:t>5. </a:t>
            </a:r>
            <a:r>
              <a:rPr lang="en-US" sz="4500" b="1" u="none" strike="noStrike">
                <a:solidFill>
                  <a:srgbClr val="240960"/>
                </a:solidFill>
                <a:latin typeface="League Spartan"/>
                <a:ea typeface="League Spartan"/>
                <a:cs typeface="League Spartan"/>
                <a:sym typeface="League Spartan"/>
              </a:rPr>
              <a:t>Processus de Développement</a:t>
            </a:r>
          </a:p>
        </p:txBody>
      </p:sp>
      <p:sp>
        <p:nvSpPr>
          <p:cNvPr id="6" name="TextBox 6"/>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7" name="TextBox 7"/>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08</a:t>
            </a:r>
          </a:p>
        </p:txBody>
      </p:sp>
      <p:sp>
        <p:nvSpPr>
          <p:cNvPr id="8" name="Freeform 8"/>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7ACFF">
                <a:alpha val="0"/>
              </a:srgbClr>
            </a:gs>
            <a:gs pos="100000">
              <a:srgbClr val="3C67BF">
                <a:alpha val="55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1727443" y="3290070"/>
            <a:ext cx="5983490" cy="4284010"/>
            <a:chOff x="0" y="0"/>
            <a:chExt cx="1645174" cy="1177898"/>
          </a:xfrm>
        </p:grpSpPr>
        <p:sp>
          <p:nvSpPr>
            <p:cNvPr id="3" name="Freeform 3"/>
            <p:cNvSpPr/>
            <p:nvPr/>
          </p:nvSpPr>
          <p:spPr>
            <a:xfrm>
              <a:off x="0" y="0"/>
              <a:ext cx="1645174" cy="1177898"/>
            </a:xfrm>
            <a:custGeom>
              <a:avLst/>
              <a:gdLst/>
              <a:ahLst/>
              <a:cxnLst/>
              <a:rect l="l" t="t" r="r" b="b"/>
              <a:pathLst>
                <a:path w="1645174" h="1177898">
                  <a:moveTo>
                    <a:pt x="0" y="0"/>
                  </a:moveTo>
                  <a:lnTo>
                    <a:pt x="1645174" y="0"/>
                  </a:lnTo>
                  <a:lnTo>
                    <a:pt x="1645174" y="1177898"/>
                  </a:lnTo>
                  <a:lnTo>
                    <a:pt x="0" y="1177898"/>
                  </a:lnTo>
                  <a:close/>
                </a:path>
              </a:pathLst>
            </a:custGeom>
            <a:solidFill>
              <a:srgbClr val="101010"/>
            </a:solidFill>
          </p:spPr>
        </p:sp>
        <p:sp>
          <p:nvSpPr>
            <p:cNvPr id="4" name="TextBox 4"/>
            <p:cNvSpPr txBox="1"/>
            <p:nvPr/>
          </p:nvSpPr>
          <p:spPr>
            <a:xfrm>
              <a:off x="0" y="-47625"/>
              <a:ext cx="1645174" cy="1225523"/>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028700" y="9444450"/>
            <a:ext cx="415258" cy="415258"/>
          </a:xfrm>
          <a:custGeom>
            <a:avLst/>
            <a:gdLst/>
            <a:ahLst/>
            <a:cxnLst/>
            <a:rect l="l" t="t" r="r" b="b"/>
            <a:pathLst>
              <a:path w="415258" h="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3529" y="8326218"/>
            <a:ext cx="2285599" cy="1998882"/>
          </a:xfrm>
          <a:custGeom>
            <a:avLst/>
            <a:gdLst/>
            <a:ahLst/>
            <a:cxnLst/>
            <a:rect l="l" t="t" r="r" b="b"/>
            <a:pathLst>
              <a:path w="2285599" h="1998882">
                <a:moveTo>
                  <a:pt x="0" y="0"/>
                </a:moveTo>
                <a:lnTo>
                  <a:pt x="2285599" y="0"/>
                </a:lnTo>
                <a:lnTo>
                  <a:pt x="2285599" y="1998882"/>
                </a:lnTo>
                <a:lnTo>
                  <a:pt x="0" y="1998882"/>
                </a:lnTo>
                <a:lnTo>
                  <a:pt x="0" y="0"/>
                </a:lnTo>
                <a:close/>
              </a:path>
            </a:pathLst>
          </a:custGeom>
          <a:blipFill>
            <a:blip r:embed="rId4"/>
            <a:stretch>
              <a:fillRect/>
            </a:stretch>
          </a:blipFill>
        </p:spPr>
      </p:sp>
      <p:sp>
        <p:nvSpPr>
          <p:cNvPr id="7" name="Freeform 7"/>
          <p:cNvSpPr/>
          <p:nvPr/>
        </p:nvSpPr>
        <p:spPr>
          <a:xfrm>
            <a:off x="15213384" y="521735"/>
            <a:ext cx="2549030" cy="2777598"/>
          </a:xfrm>
          <a:custGeom>
            <a:avLst/>
            <a:gdLst/>
            <a:ahLst/>
            <a:cxnLst/>
            <a:rect l="l" t="t" r="r" b="b"/>
            <a:pathLst>
              <a:path w="2549030" h="2777598">
                <a:moveTo>
                  <a:pt x="0" y="0"/>
                </a:moveTo>
                <a:lnTo>
                  <a:pt x="2549030" y="0"/>
                </a:lnTo>
                <a:lnTo>
                  <a:pt x="2549030" y="2777598"/>
                </a:lnTo>
                <a:lnTo>
                  <a:pt x="0" y="2777598"/>
                </a:lnTo>
                <a:lnTo>
                  <a:pt x="0" y="0"/>
                </a:lnTo>
                <a:close/>
              </a:path>
            </a:pathLst>
          </a:custGeom>
          <a:blipFill>
            <a:blip r:embed="rId5"/>
            <a:stretch>
              <a:fillRect/>
            </a:stretch>
          </a:blipFill>
        </p:spPr>
      </p:sp>
      <p:sp>
        <p:nvSpPr>
          <p:cNvPr id="8" name="TextBox 8"/>
          <p:cNvSpPr txBox="1"/>
          <p:nvPr/>
        </p:nvSpPr>
        <p:spPr>
          <a:xfrm>
            <a:off x="534358" y="3242445"/>
            <a:ext cx="10675203" cy="4494157"/>
          </a:xfrm>
          <a:prstGeom prst="rect">
            <a:avLst/>
          </a:prstGeom>
        </p:spPr>
        <p:txBody>
          <a:bodyPr lIns="0" tIns="0" rIns="0" bIns="0" rtlCol="0" anchor="t">
            <a:spAutoFit/>
          </a:bodyPr>
          <a:lstStyle/>
          <a:p>
            <a:pPr algn="l">
              <a:lnSpc>
                <a:spcPts val="3240"/>
              </a:lnSpc>
              <a:spcBef>
                <a:spcPct val="0"/>
              </a:spcBef>
            </a:pPr>
            <a:r>
              <a:rPr lang="en-US" sz="2314">
                <a:solidFill>
                  <a:srgbClr val="000000"/>
                </a:solidFill>
                <a:latin typeface="Lexend Deca"/>
                <a:ea typeface="Lexend Deca"/>
                <a:cs typeface="Lexend Deca"/>
                <a:sym typeface="Lexend Deca"/>
              </a:rPr>
              <a:t>Des tests unitaires et fonctionnels ont été exécutés avec Laravel en utilisant la commande </a:t>
            </a:r>
            <a:r>
              <a:rPr lang="en-US" sz="2314">
                <a:solidFill>
                  <a:srgbClr val="8D2DF2"/>
                </a:solidFill>
                <a:latin typeface="Lexend Deca"/>
                <a:ea typeface="Lexend Deca"/>
                <a:cs typeface="Lexend Deca"/>
                <a:sym typeface="Lexend Deca"/>
              </a:rPr>
              <a:t>php artisan test</a:t>
            </a:r>
            <a:r>
              <a:rPr lang="en-US" sz="2314">
                <a:solidFill>
                  <a:srgbClr val="000000"/>
                </a:solidFill>
                <a:latin typeface="Lexend Deca"/>
                <a:ea typeface="Lexend Deca"/>
                <a:cs typeface="Lexend Deca"/>
                <a:sym typeface="Lexend Deca"/>
              </a:rPr>
              <a:t>. Ces tests couvrent les routes et contrôleurs, les modèles, ainsi que les composants React. Les résultats des tests sont les suivants : tous les tests unitaires et fonctionnels ont réussi, y compris ceux pour les fonctionnalités d'authentification, de vérification des e-mails, de confirmation et de réinitialisation des mots de passe, de mise à jour des mots de passe, d'inscription, et de gestion des profils. En tout, </a:t>
            </a:r>
            <a:r>
              <a:rPr lang="en-US" sz="2314" u="sng">
                <a:solidFill>
                  <a:srgbClr val="00BF63"/>
                </a:solidFill>
                <a:latin typeface="Lexend Deca"/>
                <a:ea typeface="Lexend Deca"/>
                <a:cs typeface="Lexend Deca"/>
                <a:sym typeface="Lexend Deca"/>
              </a:rPr>
              <a:t>25 tests</a:t>
            </a:r>
            <a:r>
              <a:rPr lang="en-US" sz="2314">
                <a:solidFill>
                  <a:srgbClr val="000000"/>
                </a:solidFill>
                <a:latin typeface="Lexend Deca"/>
                <a:ea typeface="Lexend Deca"/>
                <a:cs typeface="Lexend Deca"/>
                <a:sym typeface="Lexend Deca"/>
              </a:rPr>
              <a:t> ont passé avec </a:t>
            </a:r>
            <a:r>
              <a:rPr lang="en-US" sz="2314">
                <a:solidFill>
                  <a:srgbClr val="00BF63"/>
                </a:solidFill>
                <a:latin typeface="Lexend Deca"/>
                <a:ea typeface="Lexend Deca"/>
                <a:cs typeface="Lexend Deca"/>
                <a:sym typeface="Lexend Deca"/>
              </a:rPr>
              <a:t>succès</a:t>
            </a:r>
            <a:r>
              <a:rPr lang="en-US" sz="2314">
                <a:solidFill>
                  <a:srgbClr val="000000"/>
                </a:solidFill>
                <a:latin typeface="Lexend Deca"/>
                <a:ea typeface="Lexend Deca"/>
                <a:cs typeface="Lexend Deca"/>
                <a:sym typeface="Lexend Deca"/>
              </a:rPr>
              <a:t>, totalisant </a:t>
            </a:r>
            <a:r>
              <a:rPr lang="en-US" sz="2314">
                <a:solidFill>
                  <a:srgbClr val="00BF63"/>
                </a:solidFill>
                <a:latin typeface="Lexend Deca"/>
                <a:ea typeface="Lexend Deca"/>
                <a:cs typeface="Lexend Deca"/>
                <a:sym typeface="Lexend Deca"/>
              </a:rPr>
              <a:t>61 assertions</a:t>
            </a:r>
            <a:r>
              <a:rPr lang="en-US" sz="2314">
                <a:solidFill>
                  <a:srgbClr val="000000"/>
                </a:solidFill>
                <a:latin typeface="Lexend Deca"/>
                <a:ea typeface="Lexend Deca"/>
                <a:cs typeface="Lexend Deca"/>
                <a:sym typeface="Lexend Deca"/>
              </a:rPr>
              <a:t>, et l'exécution des tests a duré </a:t>
            </a:r>
            <a:r>
              <a:rPr lang="en-US" sz="2314">
                <a:solidFill>
                  <a:srgbClr val="E48E00"/>
                </a:solidFill>
                <a:latin typeface="Lexend Deca"/>
                <a:ea typeface="Lexend Deca"/>
                <a:cs typeface="Lexend Deca"/>
                <a:sym typeface="Lexend Deca"/>
              </a:rPr>
              <a:t>36,09 secondes</a:t>
            </a:r>
            <a:r>
              <a:rPr lang="en-US" sz="2314">
                <a:solidFill>
                  <a:srgbClr val="000000"/>
                </a:solidFill>
                <a:latin typeface="Lexend Deca"/>
                <a:ea typeface="Lexend Deca"/>
                <a:cs typeface="Lexend Deca"/>
                <a:sym typeface="Lexend Deca"/>
              </a:rPr>
              <a:t>. Ces résultats montrent que toutes les fonctionnalités de l'application fonctionnent comme prévu et que </a:t>
            </a:r>
            <a:r>
              <a:rPr lang="en-US" sz="2314" u="sng">
                <a:solidFill>
                  <a:srgbClr val="004AAD"/>
                </a:solidFill>
                <a:latin typeface="Lexend Deca"/>
                <a:ea typeface="Lexend Deca"/>
                <a:cs typeface="Lexend Deca"/>
                <a:sym typeface="Lexend Deca"/>
              </a:rPr>
              <a:t>le système est stable</a:t>
            </a:r>
            <a:r>
              <a:rPr lang="en-US" sz="2314">
                <a:solidFill>
                  <a:srgbClr val="000000"/>
                </a:solidFill>
                <a:latin typeface="Lexend Deca"/>
                <a:ea typeface="Lexend Deca"/>
                <a:cs typeface="Lexend Deca"/>
                <a:sym typeface="Lexend Deca"/>
              </a:rPr>
              <a:t>.</a:t>
            </a:r>
          </a:p>
        </p:txBody>
      </p:sp>
      <p:sp>
        <p:nvSpPr>
          <p:cNvPr id="9" name="TextBox 9"/>
          <p:cNvSpPr txBox="1"/>
          <p:nvPr/>
        </p:nvSpPr>
        <p:spPr>
          <a:xfrm>
            <a:off x="11891000" y="3383576"/>
            <a:ext cx="5656375" cy="4049374"/>
          </a:xfrm>
          <a:prstGeom prst="rect">
            <a:avLst/>
          </a:prstGeom>
        </p:spPr>
        <p:txBody>
          <a:bodyPr lIns="0" tIns="0" rIns="0" bIns="0" rtlCol="0" anchor="t">
            <a:spAutoFit/>
          </a:bodyPr>
          <a:lstStyle/>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Tests\Unit\ExampleTest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Tests\Feature\Auth\AuthenticationTest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Tests\Feature\Auth\EmailVerificationTest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Tests\Feature\Auth\PasswordConfirmationTest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Tests\Feature\Auth\PasswordResetTest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Tests\Feature\Auth\PasswordUpdateTest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Tests\Feature\Auth\RegistrationTest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Tests\Feature\ProfileTest</a:t>
            </a:r>
          </a:p>
          <a:p>
            <a:pPr algn="l">
              <a:lnSpc>
                <a:spcPts val="2715"/>
              </a:lnSpc>
              <a:spcBef>
                <a:spcPct val="0"/>
              </a:spcBef>
            </a:pPr>
            <a:endParaRPr lang="en-US" sz="1939">
              <a:solidFill>
                <a:srgbClr val="FFFFFF"/>
              </a:solidFill>
              <a:latin typeface="Glacial Indifference"/>
              <a:ea typeface="Glacial Indifference"/>
              <a:cs typeface="Glacial Indifference"/>
              <a:sym typeface="Glacial Indifference"/>
            </a:endParaRP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Tests: 25 passed (61 assertions)</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Duration: 36.09s</a:t>
            </a:r>
          </a:p>
        </p:txBody>
      </p:sp>
      <p:sp>
        <p:nvSpPr>
          <p:cNvPr id="10" name="TextBox 10"/>
          <p:cNvSpPr txBox="1"/>
          <p:nvPr/>
        </p:nvSpPr>
        <p:spPr>
          <a:xfrm>
            <a:off x="534358" y="1215931"/>
            <a:ext cx="6220301" cy="781049"/>
          </a:xfrm>
          <a:prstGeom prst="rect">
            <a:avLst/>
          </a:prstGeom>
        </p:spPr>
        <p:txBody>
          <a:bodyPr lIns="0" tIns="0" rIns="0" bIns="0" rtlCol="0" anchor="t">
            <a:spAutoFit/>
          </a:bodyPr>
          <a:lstStyle/>
          <a:p>
            <a:pPr marL="0" lvl="0" indent="0" algn="just">
              <a:lnSpc>
                <a:spcPts val="6300"/>
              </a:lnSpc>
              <a:spcBef>
                <a:spcPct val="0"/>
              </a:spcBef>
            </a:pPr>
            <a:r>
              <a:rPr lang="en-US" sz="4500">
                <a:solidFill>
                  <a:srgbClr val="240960"/>
                </a:solidFill>
                <a:latin typeface="League Spartan"/>
                <a:ea typeface="League Spartan"/>
                <a:cs typeface="League Spartan"/>
                <a:sym typeface="League Spartan"/>
              </a:rPr>
              <a:t>6. </a:t>
            </a:r>
            <a:r>
              <a:rPr lang="en-US" sz="4500" b="1" u="none" strike="noStrike">
                <a:solidFill>
                  <a:srgbClr val="240960"/>
                </a:solidFill>
                <a:latin typeface="League Spartan"/>
                <a:ea typeface="League Spartan"/>
                <a:cs typeface="League Spartan"/>
                <a:sym typeface="League Spartan"/>
              </a:rPr>
              <a:t>Tests et Validation</a:t>
            </a:r>
          </a:p>
        </p:txBody>
      </p:sp>
      <p:sp>
        <p:nvSpPr>
          <p:cNvPr id="11" name="TextBox 11"/>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12" name="TextBox 12"/>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09</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1333</Words>
  <Application>Microsoft Office PowerPoint</Application>
  <PresentationFormat>Custom</PresentationFormat>
  <Paragraphs>93</Paragraphs>
  <Slides>13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Glacial Indifference</vt:lpstr>
      <vt:lpstr>Calibri</vt:lpstr>
      <vt:lpstr>Arial</vt:lpstr>
      <vt:lpstr>Montserrat Bold</vt:lpstr>
      <vt:lpstr>League Spartan</vt:lpstr>
      <vt:lpstr>Lexend Deca</vt:lpstr>
      <vt:lpstr>Glacial Indifference Bold</vt:lpstr>
      <vt:lpstr>Etna Sans Serif</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Manager</dc:title>
  <cp:lastModifiedBy>Ahmed Bouba</cp:lastModifiedBy>
  <cp:revision>2</cp:revision>
  <dcterms:created xsi:type="dcterms:W3CDTF">2006-08-16T00:00:00Z</dcterms:created>
  <dcterms:modified xsi:type="dcterms:W3CDTF">2025-01-09T22:43:02Z</dcterms:modified>
  <dc:identifier>DAGa1n_qq-Q</dc:identifier>
</cp:coreProperties>
</file>